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diagrams/layout5.xml" ContentType="application/vnd.openxmlformats-officedocument.drawingml.diagramLayout+xml"/>
  <Override PartName="/ppt/diagrams/data6.xml" ContentType="application/vnd.openxmlformats-officedocument.drawingml.diagramData+xml"/>
  <Override PartName="/ppt/diagrams/colors8.xml" ContentType="application/vnd.openxmlformats-officedocument.drawingml.diagramColors+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diagrams/colors6.xml" ContentType="application/vnd.openxmlformats-officedocument.drawingml.diagramColors+xml"/>
  <Override PartName="/ppt/notesSlides/notesSlide10.xml" ContentType="application/vnd.openxmlformats-officedocument.presentationml.notesSlide+xml"/>
  <Override PartName="/ppt/diagrams/drawing7.xml" ContentType="application/vnd.ms-office.drawingml.diagramDrawing+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colors4.xml" ContentType="application/vnd.openxmlformats-officedocument.drawingml.diagramColors+xml"/>
  <Override PartName="/ppt/notesSlides/notesSlide5.xml" ContentType="application/vnd.openxmlformats-officedocument.presentationml.notesSlide+xml"/>
  <Default Extension="sldx" ContentType="application/vnd.openxmlformats-officedocument.presentationml.slide"/>
  <Override PartName="/ppt/diagrams/quickStyle7.xml" ContentType="application/vnd.openxmlformats-officedocument.drawingml.diagramStyle+xml"/>
  <Override PartName="/ppt/diagrams/drawing5.xml" ContentType="application/vnd.ms-office.drawingml.diagramDrawing+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diagrams/colors2.xml" ContentType="application/vnd.openxmlformats-officedocument.drawingml.diagramColors+xml"/>
  <Default Extension="png" ContentType="image/png"/>
  <Override PartName="/ppt/notesSlides/notesSlide3.xml" ContentType="application/vnd.openxmlformats-officedocument.presentationml.notesSlide+xml"/>
  <Override PartName="/ppt/diagrams/quickStyle5.xml" ContentType="application/vnd.openxmlformats-officedocument.drawingml.diagramStyle+xml"/>
  <Default Extension="bin" ContentType="application/vnd.openxmlformats-officedocument.oleObject"/>
  <Override PartName="/ppt/diagrams/drawing3.xml" ContentType="application/vnd.ms-office.drawingml.diagramDrawing+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quickStyle3.xml" ContentType="application/vnd.openxmlformats-officedocument.drawingml.diagramStyl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Override PartName="/ppt/diagrams/quickStyle1.xml" ContentType="application/vnd.openxmlformats-officedocument.drawingml.diagramStyle+xml"/>
  <Default Extension="emf" ContentType="image/x-emf"/>
  <Override PartName="/ppt/diagrams/layout8.xml" ContentType="application/vnd.openxmlformats-officedocument.drawingml.diagram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diagrams/layout6.xml" ContentType="application/vnd.openxmlformats-officedocument.drawingml.diagram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diagrams/layout4.xml" ContentType="application/vnd.openxmlformats-officedocument.drawingml.diagramLayout+xml"/>
  <Override PartName="/ppt/diagrams/data7.xml" ContentType="application/vnd.openxmlformats-officedocument.drawingml.diagramData+xml"/>
  <Override PartName="/ppt/slideLayouts/slideLayout10.xml" ContentType="application/vnd.openxmlformats-officedocument.presentationml.slideLayout+xml"/>
  <Override PartName="/ppt/diagrams/layout2.xml" ContentType="application/vnd.openxmlformats-officedocument.drawingml.diagramLayout+xml"/>
  <Default Extension="vml" ContentType="application/vnd.openxmlformats-officedocument.vmlDrawing"/>
  <Override PartName="/ppt/diagrams/data5.xml" ContentType="application/vnd.openxmlformats-officedocument.drawingml.diagramData+xml"/>
  <Override PartName="/ppt/notesSlides/notesSlide8.xml" ContentType="application/vnd.openxmlformats-officedocument.presentationml.notesSlide+xml"/>
  <Override PartName="/ppt/diagrams/colors7.xml" ContentType="application/vnd.openxmlformats-officedocument.drawingml.diagramColors+xml"/>
  <Override PartName="/ppt/notesSlides/notesSlide11.xml" ContentType="application/vnd.openxmlformats-officedocument.presentationml.notesSlide+xml"/>
  <Override PartName="/ppt/diagrams/drawing8.xml" ContentType="application/vnd.ms-office.drawingml.diagramDrawing+xml"/>
  <Override PartName="/ppt/diagrams/data3.xml" ContentType="application/vnd.openxmlformats-officedocument.drawingml.diagramData+xml"/>
  <Override PartName="/ppt/notesSlides/notesSlide6.xml" ContentType="application/vnd.openxmlformats-officedocument.presentationml.notesSlide+xml"/>
  <Override PartName="/ppt/diagrams/colors5.xml" ContentType="application/vnd.openxmlformats-officedocument.drawingml.diagramColors+xml"/>
  <Override PartName="/ppt/diagrams/quickStyle8.xml" ContentType="application/vnd.openxmlformats-officedocument.drawingml.diagramStyle+xml"/>
  <Override PartName="/ppt/diagrams/drawing6.xml" ContentType="application/vnd.ms-office.drawingml.diagramDrawing+xml"/>
  <Override PartName="/ppt/slides/slide8.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notesSlides/notesSlide4.xml" ContentType="application/vnd.openxmlformats-officedocument.presentationml.notesSlide+xml"/>
  <Override PartName="/ppt/diagrams/quickStyle6.xml" ContentType="application/vnd.openxmlformats-officedocument.drawingml.diagramStyle+xml"/>
  <Override PartName="/docProps/core.xml" ContentType="application/vnd.openxmlformats-package.core-properties+xml"/>
  <Override PartName="/ppt/diagrams/drawing4.xml" ContentType="application/vnd.ms-office.drawingml.diagramDrawing+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Default Extension="xls" ContentType="application/vnd.ms-exce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diagrams/layout7.xml" ContentType="application/vnd.openxmlformats-officedocument.drawingml.diagramLayout+xml"/>
  <Override PartName="/ppt/diagrams/data8.xml" ContentType="application/vnd.openxmlformats-officedocument.drawingml.diagramData+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diagrams/layout3.xml" ContentType="application/vnd.openxmlformats-officedocument.drawingml.diagramLayout+xml"/>
  <Override PartName="/ppt/diagrams/data4.xml" ContentType="application/vnd.openxmlformats-officedocument.drawingml.diagramData+xml"/>
  <Override PartName="/ppt/notesSlides/notesSlide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9"/>
  </p:notesMasterIdLst>
  <p:sldIdLst>
    <p:sldId id="256" r:id="rId2"/>
    <p:sldId id="259" r:id="rId3"/>
    <p:sldId id="260" r:id="rId4"/>
    <p:sldId id="258" r:id="rId5"/>
    <p:sldId id="261" r:id="rId6"/>
    <p:sldId id="268" r:id="rId7"/>
    <p:sldId id="262" r:id="rId8"/>
    <p:sldId id="263" r:id="rId9"/>
    <p:sldId id="266" r:id="rId10"/>
    <p:sldId id="264" r:id="rId11"/>
    <p:sldId id="267" r:id="rId12"/>
    <p:sldId id="269" r:id="rId13"/>
    <p:sldId id="265" r:id="rId14"/>
    <p:sldId id="272" r:id="rId15"/>
    <p:sldId id="273" r:id="rId16"/>
    <p:sldId id="270" r:id="rId17"/>
    <p:sldId id="315" r:id="rId18"/>
    <p:sldId id="316" r:id="rId19"/>
    <p:sldId id="317" r:id="rId20"/>
    <p:sldId id="271" r:id="rId21"/>
    <p:sldId id="274" r:id="rId22"/>
    <p:sldId id="318" r:id="rId23"/>
    <p:sldId id="319" r:id="rId24"/>
    <p:sldId id="320" r:id="rId25"/>
    <p:sldId id="275" r:id="rId26"/>
    <p:sldId id="277" r:id="rId27"/>
    <p:sldId id="278" r:id="rId28"/>
    <p:sldId id="279" r:id="rId29"/>
    <p:sldId id="280" r:id="rId30"/>
    <p:sldId id="281" r:id="rId31"/>
    <p:sldId id="286" r:id="rId32"/>
    <p:sldId id="285" r:id="rId33"/>
    <p:sldId id="289" r:id="rId34"/>
    <p:sldId id="291" r:id="rId35"/>
    <p:sldId id="293" r:id="rId36"/>
    <p:sldId id="295" r:id="rId37"/>
    <p:sldId id="296" r:id="rId38"/>
    <p:sldId id="298" r:id="rId39"/>
    <p:sldId id="312" r:id="rId40"/>
    <p:sldId id="300" r:id="rId41"/>
    <p:sldId id="301" r:id="rId42"/>
    <p:sldId id="302" r:id="rId43"/>
    <p:sldId id="304" r:id="rId44"/>
    <p:sldId id="305" r:id="rId45"/>
    <p:sldId id="307" r:id="rId46"/>
    <p:sldId id="310" r:id="rId47"/>
    <p:sldId id="309" r:id="rId48"/>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FF1919"/>
    <a:srgbClr val="FF6600"/>
    <a:srgbClr val="CC0000"/>
    <a:srgbClr val="3108C8"/>
    <a:srgbClr val="1BB10F"/>
    <a:srgbClr val="FE6700"/>
    <a:srgbClr val="FF0D0D"/>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7E9639D4-E3E2-4D34-9284-5A2195B3D0D7}" styleName="Светлый стиль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Светлый стиль 2 - акцент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Светлый стиль 2 - акцент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493" autoAdjust="0"/>
  </p:normalViewPr>
  <p:slideViewPr>
    <p:cSldViewPr>
      <p:cViewPr varScale="1">
        <p:scale>
          <a:sx n="82" d="100"/>
          <a:sy n="82" d="100"/>
        </p:scale>
        <p:origin x="-1500"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diagrams/_rels/data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diagrams/_rels/drawing4.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image" Target="../media/image431.png"/><Relationship Id="rId1" Type="http://schemas.openxmlformats.org/officeDocument/2006/relationships/image" Target="../media/image42.png"/></Relationships>
</file>

<file path=ppt/diagrams/colors1.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5">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6">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7">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4D91A8-98A1-47EA-A516-BA4272272BE7}" type="doc">
      <dgm:prSet loTypeId="urn:microsoft.com/office/officeart/2005/8/layout/matrix1" loCatId="matrix" qsTypeId="urn:microsoft.com/office/officeart/2005/8/quickstyle/3d2" qsCatId="3D" csTypeId="urn:microsoft.com/office/officeart/2005/8/colors/colorful1#4" csCatId="colorful" phldr="1"/>
      <dgm:spPr/>
      <dgm:t>
        <a:bodyPr/>
        <a:lstStyle/>
        <a:p>
          <a:endParaRPr lang="ru-RU"/>
        </a:p>
      </dgm:t>
    </dgm:pt>
    <dgm:pt modelId="{00D54FBF-9D6A-4F67-81F5-C0A0D6E52678}">
      <dgm:prSet phldrT="[Текст]"/>
      <dgm:spPr>
        <a:solidFill>
          <a:srgbClr val="FFFF00"/>
        </a:solidFill>
      </dgm:spPr>
      <dgm:t>
        <a:bodyPr/>
        <a:lstStyle/>
        <a:p>
          <a:r>
            <a:rPr lang="ru-RU" dirty="0" smtClean="0">
              <a:latin typeface="Times New Roman" pitchFamily="18" charset="0"/>
              <a:cs typeface="Times New Roman" pitchFamily="18" charset="0"/>
            </a:rPr>
            <a:t>Каждая ЧС имеет:</a:t>
          </a:r>
          <a:endParaRPr lang="ru-RU" dirty="0">
            <a:latin typeface="Times New Roman" pitchFamily="18" charset="0"/>
            <a:cs typeface="Times New Roman" pitchFamily="18" charset="0"/>
          </a:endParaRPr>
        </a:p>
      </dgm:t>
    </dgm:pt>
    <dgm:pt modelId="{370312D5-6516-447B-8D1E-949A5B95FE33}" type="parTrans" cxnId="{9696B05E-8E98-40A5-AC62-4671D3AB61EF}">
      <dgm:prSet/>
      <dgm:spPr/>
      <dgm:t>
        <a:bodyPr/>
        <a:lstStyle/>
        <a:p>
          <a:endParaRPr lang="ru-RU">
            <a:latin typeface="Times New Roman" pitchFamily="18" charset="0"/>
            <a:cs typeface="Times New Roman" pitchFamily="18" charset="0"/>
          </a:endParaRPr>
        </a:p>
      </dgm:t>
    </dgm:pt>
    <dgm:pt modelId="{4092E7F7-C92D-4519-B8A8-E65031C7BC0B}" type="sibTrans" cxnId="{9696B05E-8E98-40A5-AC62-4671D3AB61EF}">
      <dgm:prSet/>
      <dgm:spPr/>
      <dgm:t>
        <a:bodyPr/>
        <a:lstStyle/>
        <a:p>
          <a:endParaRPr lang="ru-RU">
            <a:latin typeface="Times New Roman" pitchFamily="18" charset="0"/>
            <a:cs typeface="Times New Roman" pitchFamily="18" charset="0"/>
          </a:endParaRPr>
        </a:p>
      </dgm:t>
    </dgm:pt>
    <dgm:pt modelId="{38465CFF-C683-4216-9BC0-79A1AF43168C}">
      <dgm:prSet/>
      <dgm:spPr>
        <a:solidFill>
          <a:srgbClr val="FF1919"/>
        </a:solidFill>
      </dgm:spPr>
      <dgm:t>
        <a:bodyPr/>
        <a:lstStyle/>
        <a:p>
          <a:r>
            <a:rPr lang="ru-RU" b="1" dirty="0" smtClean="0">
              <a:solidFill>
                <a:schemeClr val="tx1"/>
              </a:solidFill>
              <a:latin typeface="Times New Roman" pitchFamily="18" charset="0"/>
              <a:cs typeface="Times New Roman" pitchFamily="18" charset="0"/>
            </a:rPr>
            <a:t>физическую сущность</a:t>
          </a:r>
          <a:endParaRPr lang="ru-RU" b="1" dirty="0">
            <a:solidFill>
              <a:schemeClr val="tx1"/>
            </a:solidFill>
            <a:latin typeface="Times New Roman" pitchFamily="18" charset="0"/>
            <a:cs typeface="Times New Roman" pitchFamily="18" charset="0"/>
          </a:endParaRPr>
        </a:p>
      </dgm:t>
    </dgm:pt>
    <dgm:pt modelId="{56499634-07E2-41D5-B6B4-3240C0AC23C2}" type="parTrans" cxnId="{299214A8-5F75-40B3-84B2-5EB29F151CCE}">
      <dgm:prSet/>
      <dgm:spPr/>
      <dgm:t>
        <a:bodyPr/>
        <a:lstStyle/>
        <a:p>
          <a:endParaRPr lang="ru-RU">
            <a:latin typeface="Times New Roman" pitchFamily="18" charset="0"/>
            <a:cs typeface="Times New Roman" pitchFamily="18" charset="0"/>
          </a:endParaRPr>
        </a:p>
      </dgm:t>
    </dgm:pt>
    <dgm:pt modelId="{D037BDB9-5CE4-4AFB-898C-F925EE7413A1}" type="sibTrans" cxnId="{299214A8-5F75-40B3-84B2-5EB29F151CCE}">
      <dgm:prSet/>
      <dgm:spPr/>
      <dgm:t>
        <a:bodyPr/>
        <a:lstStyle/>
        <a:p>
          <a:endParaRPr lang="ru-RU">
            <a:latin typeface="Times New Roman" pitchFamily="18" charset="0"/>
            <a:cs typeface="Times New Roman" pitchFamily="18" charset="0"/>
          </a:endParaRPr>
        </a:p>
      </dgm:t>
    </dgm:pt>
    <dgm:pt modelId="{91D48113-7D24-4ABB-B9F8-31716A45AB30}">
      <dgm:prSet/>
      <dgm:spPr>
        <a:solidFill>
          <a:srgbClr val="00B050"/>
        </a:solidFill>
      </dgm:spPr>
      <dgm:t>
        <a:bodyPr/>
        <a:lstStyle/>
        <a:p>
          <a:r>
            <a:rPr lang="ru-RU" b="1" dirty="0" smtClean="0">
              <a:solidFill>
                <a:schemeClr val="tx1"/>
              </a:solidFill>
              <a:latin typeface="Times New Roman" pitchFamily="18" charset="0"/>
              <a:cs typeface="Times New Roman" pitchFamily="18" charset="0"/>
            </a:rPr>
            <a:t>движущие силы</a:t>
          </a:r>
          <a:endParaRPr lang="ru-RU" b="1" dirty="0">
            <a:solidFill>
              <a:schemeClr val="tx1"/>
            </a:solidFill>
            <a:latin typeface="Times New Roman" pitchFamily="18" charset="0"/>
            <a:cs typeface="Times New Roman" pitchFamily="18" charset="0"/>
          </a:endParaRPr>
        </a:p>
      </dgm:t>
    </dgm:pt>
    <dgm:pt modelId="{433D9019-8F1D-430C-8705-913776F1B35F}" type="parTrans" cxnId="{78438A0B-EE92-4C2D-898F-823767124D63}">
      <dgm:prSet/>
      <dgm:spPr/>
      <dgm:t>
        <a:bodyPr/>
        <a:lstStyle/>
        <a:p>
          <a:endParaRPr lang="ru-RU">
            <a:latin typeface="Times New Roman" pitchFamily="18" charset="0"/>
            <a:cs typeface="Times New Roman" pitchFamily="18" charset="0"/>
          </a:endParaRPr>
        </a:p>
      </dgm:t>
    </dgm:pt>
    <dgm:pt modelId="{F4466409-9FE2-4CFC-87DF-0C0537B07F54}" type="sibTrans" cxnId="{78438A0B-EE92-4C2D-898F-823767124D63}">
      <dgm:prSet/>
      <dgm:spPr/>
      <dgm:t>
        <a:bodyPr/>
        <a:lstStyle/>
        <a:p>
          <a:endParaRPr lang="ru-RU">
            <a:latin typeface="Times New Roman" pitchFamily="18" charset="0"/>
            <a:cs typeface="Times New Roman" pitchFamily="18" charset="0"/>
          </a:endParaRPr>
        </a:p>
      </dgm:t>
    </dgm:pt>
    <dgm:pt modelId="{3B95CD09-4E78-4AF2-9B66-ACD9DF97D048}">
      <dgm:prSet/>
      <dgm:spPr>
        <a:solidFill>
          <a:srgbClr val="7030A0"/>
        </a:solidFill>
      </dgm:spPr>
      <dgm:t>
        <a:bodyPr/>
        <a:lstStyle/>
        <a:p>
          <a:r>
            <a:rPr lang="ru-RU" b="1" dirty="0" smtClean="0">
              <a:solidFill>
                <a:schemeClr val="tx1"/>
              </a:solidFill>
              <a:latin typeface="Times New Roman" pitchFamily="18" charset="0"/>
              <a:cs typeface="Times New Roman" pitchFamily="18" charset="0"/>
            </a:rPr>
            <a:t>причины возникновения</a:t>
          </a:r>
          <a:endParaRPr lang="ru-RU" b="1" dirty="0">
            <a:solidFill>
              <a:schemeClr val="tx1"/>
            </a:solidFill>
            <a:latin typeface="Times New Roman" pitchFamily="18" charset="0"/>
            <a:cs typeface="Times New Roman" pitchFamily="18" charset="0"/>
          </a:endParaRPr>
        </a:p>
      </dgm:t>
    </dgm:pt>
    <dgm:pt modelId="{568E4081-2E0A-4C62-B485-066A0F8F4B47}" type="parTrans" cxnId="{109AF514-3C4D-46AB-8EAF-00DB909474B9}">
      <dgm:prSet/>
      <dgm:spPr/>
      <dgm:t>
        <a:bodyPr/>
        <a:lstStyle/>
        <a:p>
          <a:endParaRPr lang="ru-RU">
            <a:latin typeface="Times New Roman" pitchFamily="18" charset="0"/>
            <a:cs typeface="Times New Roman" pitchFamily="18" charset="0"/>
          </a:endParaRPr>
        </a:p>
      </dgm:t>
    </dgm:pt>
    <dgm:pt modelId="{012A2D87-34ED-46C7-A5E2-561314E2BBBF}" type="sibTrans" cxnId="{109AF514-3C4D-46AB-8EAF-00DB909474B9}">
      <dgm:prSet/>
      <dgm:spPr/>
      <dgm:t>
        <a:bodyPr/>
        <a:lstStyle/>
        <a:p>
          <a:endParaRPr lang="ru-RU">
            <a:latin typeface="Times New Roman" pitchFamily="18" charset="0"/>
            <a:cs typeface="Times New Roman" pitchFamily="18" charset="0"/>
          </a:endParaRPr>
        </a:p>
      </dgm:t>
    </dgm:pt>
    <dgm:pt modelId="{A150BC2F-025F-433D-8BB6-63431F9BB3B6}">
      <dgm:prSet/>
      <dgm:spPr>
        <a:solidFill>
          <a:srgbClr val="00B0F0"/>
        </a:solidFill>
      </dgm:spPr>
      <dgm:t>
        <a:bodyPr/>
        <a:lstStyle/>
        <a:p>
          <a:r>
            <a:rPr lang="ru-RU" b="1" dirty="0" smtClean="0">
              <a:solidFill>
                <a:schemeClr val="tx1"/>
              </a:solidFill>
              <a:latin typeface="Times New Roman" pitchFamily="18" charset="0"/>
              <a:cs typeface="Times New Roman" pitchFamily="18" charset="0"/>
            </a:rPr>
            <a:t>особенности воздействия на человека</a:t>
          </a:r>
          <a:endParaRPr lang="ru-RU" b="1" dirty="0">
            <a:solidFill>
              <a:schemeClr val="tx1"/>
            </a:solidFill>
            <a:latin typeface="Times New Roman" pitchFamily="18" charset="0"/>
            <a:cs typeface="Times New Roman" pitchFamily="18" charset="0"/>
          </a:endParaRPr>
        </a:p>
      </dgm:t>
    </dgm:pt>
    <dgm:pt modelId="{A2BFCCE2-6B8D-48D3-9722-B7ACBD0F1952}" type="parTrans" cxnId="{078AB619-BAAE-4C73-B7D5-1E60F4BE4013}">
      <dgm:prSet/>
      <dgm:spPr/>
      <dgm:t>
        <a:bodyPr/>
        <a:lstStyle/>
        <a:p>
          <a:endParaRPr lang="ru-RU">
            <a:latin typeface="Times New Roman" pitchFamily="18" charset="0"/>
            <a:cs typeface="Times New Roman" pitchFamily="18" charset="0"/>
          </a:endParaRPr>
        </a:p>
      </dgm:t>
    </dgm:pt>
    <dgm:pt modelId="{A5A4C21A-53C4-4E24-BB9E-E5E893E5758F}" type="sibTrans" cxnId="{078AB619-BAAE-4C73-B7D5-1E60F4BE4013}">
      <dgm:prSet/>
      <dgm:spPr/>
      <dgm:t>
        <a:bodyPr/>
        <a:lstStyle/>
        <a:p>
          <a:endParaRPr lang="ru-RU">
            <a:latin typeface="Times New Roman" pitchFamily="18" charset="0"/>
            <a:cs typeface="Times New Roman" pitchFamily="18" charset="0"/>
          </a:endParaRPr>
        </a:p>
      </dgm:t>
    </dgm:pt>
    <dgm:pt modelId="{01C932F4-4DD0-4EDE-93DF-6D907578AC17}" type="pres">
      <dgm:prSet presAssocID="{174D91A8-98A1-47EA-A516-BA4272272BE7}" presName="diagram" presStyleCnt="0">
        <dgm:presLayoutVars>
          <dgm:chMax val="1"/>
          <dgm:dir/>
          <dgm:animLvl val="ctr"/>
          <dgm:resizeHandles val="exact"/>
        </dgm:presLayoutVars>
      </dgm:prSet>
      <dgm:spPr/>
      <dgm:t>
        <a:bodyPr/>
        <a:lstStyle/>
        <a:p>
          <a:endParaRPr lang="ru-RU"/>
        </a:p>
      </dgm:t>
    </dgm:pt>
    <dgm:pt modelId="{B24F2B87-3E44-4855-994C-FC521111D1F0}" type="pres">
      <dgm:prSet presAssocID="{174D91A8-98A1-47EA-A516-BA4272272BE7}" presName="matrix" presStyleCnt="0"/>
      <dgm:spPr/>
      <dgm:t>
        <a:bodyPr/>
        <a:lstStyle/>
        <a:p>
          <a:endParaRPr lang="ru-RU"/>
        </a:p>
      </dgm:t>
    </dgm:pt>
    <dgm:pt modelId="{E693A619-0807-4584-AFE9-1C63261C14E5}" type="pres">
      <dgm:prSet presAssocID="{174D91A8-98A1-47EA-A516-BA4272272BE7}" presName="tile1" presStyleLbl="node1" presStyleIdx="0" presStyleCnt="4"/>
      <dgm:spPr/>
      <dgm:t>
        <a:bodyPr/>
        <a:lstStyle/>
        <a:p>
          <a:endParaRPr lang="ru-RU"/>
        </a:p>
      </dgm:t>
    </dgm:pt>
    <dgm:pt modelId="{987D8F2A-5440-4F18-A153-1C3AD8E175A4}" type="pres">
      <dgm:prSet presAssocID="{174D91A8-98A1-47EA-A516-BA4272272BE7}" presName="tile1text" presStyleLbl="node1" presStyleIdx="0" presStyleCnt="4">
        <dgm:presLayoutVars>
          <dgm:chMax val="0"/>
          <dgm:chPref val="0"/>
          <dgm:bulletEnabled val="1"/>
        </dgm:presLayoutVars>
      </dgm:prSet>
      <dgm:spPr/>
      <dgm:t>
        <a:bodyPr/>
        <a:lstStyle/>
        <a:p>
          <a:endParaRPr lang="ru-RU"/>
        </a:p>
      </dgm:t>
    </dgm:pt>
    <dgm:pt modelId="{C4057F1E-C380-4958-BC19-2F59EA79CB3E}" type="pres">
      <dgm:prSet presAssocID="{174D91A8-98A1-47EA-A516-BA4272272BE7}" presName="tile2" presStyleLbl="node1" presStyleIdx="1" presStyleCnt="4"/>
      <dgm:spPr/>
      <dgm:t>
        <a:bodyPr/>
        <a:lstStyle/>
        <a:p>
          <a:endParaRPr lang="ru-RU"/>
        </a:p>
      </dgm:t>
    </dgm:pt>
    <dgm:pt modelId="{59907D1A-FA39-45D5-8AE7-DBA191B83D5D}" type="pres">
      <dgm:prSet presAssocID="{174D91A8-98A1-47EA-A516-BA4272272BE7}" presName="tile2text" presStyleLbl="node1" presStyleIdx="1" presStyleCnt="4">
        <dgm:presLayoutVars>
          <dgm:chMax val="0"/>
          <dgm:chPref val="0"/>
          <dgm:bulletEnabled val="1"/>
        </dgm:presLayoutVars>
      </dgm:prSet>
      <dgm:spPr/>
      <dgm:t>
        <a:bodyPr/>
        <a:lstStyle/>
        <a:p>
          <a:endParaRPr lang="ru-RU"/>
        </a:p>
      </dgm:t>
    </dgm:pt>
    <dgm:pt modelId="{48EB239D-7FD8-4E44-989B-B0E261A96D44}" type="pres">
      <dgm:prSet presAssocID="{174D91A8-98A1-47EA-A516-BA4272272BE7}" presName="tile3" presStyleLbl="node1" presStyleIdx="2" presStyleCnt="4"/>
      <dgm:spPr/>
      <dgm:t>
        <a:bodyPr/>
        <a:lstStyle/>
        <a:p>
          <a:endParaRPr lang="ru-RU"/>
        </a:p>
      </dgm:t>
    </dgm:pt>
    <dgm:pt modelId="{4EB3F437-43EE-4D72-890D-C2E25545D6EC}" type="pres">
      <dgm:prSet presAssocID="{174D91A8-98A1-47EA-A516-BA4272272BE7}" presName="tile3text" presStyleLbl="node1" presStyleIdx="2" presStyleCnt="4">
        <dgm:presLayoutVars>
          <dgm:chMax val="0"/>
          <dgm:chPref val="0"/>
          <dgm:bulletEnabled val="1"/>
        </dgm:presLayoutVars>
      </dgm:prSet>
      <dgm:spPr/>
      <dgm:t>
        <a:bodyPr/>
        <a:lstStyle/>
        <a:p>
          <a:endParaRPr lang="ru-RU"/>
        </a:p>
      </dgm:t>
    </dgm:pt>
    <dgm:pt modelId="{2F352C19-EA20-4995-80EF-192AC8EE561D}" type="pres">
      <dgm:prSet presAssocID="{174D91A8-98A1-47EA-A516-BA4272272BE7}" presName="tile4" presStyleLbl="node1" presStyleIdx="3" presStyleCnt="4"/>
      <dgm:spPr/>
      <dgm:t>
        <a:bodyPr/>
        <a:lstStyle/>
        <a:p>
          <a:endParaRPr lang="ru-RU"/>
        </a:p>
      </dgm:t>
    </dgm:pt>
    <dgm:pt modelId="{C29F7F8F-5662-4705-B188-FC10E0AB4792}" type="pres">
      <dgm:prSet presAssocID="{174D91A8-98A1-47EA-A516-BA4272272BE7}" presName="tile4text" presStyleLbl="node1" presStyleIdx="3" presStyleCnt="4">
        <dgm:presLayoutVars>
          <dgm:chMax val="0"/>
          <dgm:chPref val="0"/>
          <dgm:bulletEnabled val="1"/>
        </dgm:presLayoutVars>
      </dgm:prSet>
      <dgm:spPr/>
      <dgm:t>
        <a:bodyPr/>
        <a:lstStyle/>
        <a:p>
          <a:endParaRPr lang="ru-RU"/>
        </a:p>
      </dgm:t>
    </dgm:pt>
    <dgm:pt modelId="{C8D96ACB-91F4-4D40-A971-BC0B84D742CA}" type="pres">
      <dgm:prSet presAssocID="{174D91A8-98A1-47EA-A516-BA4272272BE7}" presName="centerTile" presStyleLbl="fgShp" presStyleIdx="0" presStyleCnt="1">
        <dgm:presLayoutVars>
          <dgm:chMax val="0"/>
          <dgm:chPref val="0"/>
        </dgm:presLayoutVars>
      </dgm:prSet>
      <dgm:spPr/>
      <dgm:t>
        <a:bodyPr/>
        <a:lstStyle/>
        <a:p>
          <a:endParaRPr lang="ru-RU"/>
        </a:p>
      </dgm:t>
    </dgm:pt>
  </dgm:ptLst>
  <dgm:cxnLst>
    <dgm:cxn modelId="{42E14B3E-266D-4BF7-95B7-B7E04B5B1667}" type="presOf" srcId="{38465CFF-C683-4216-9BC0-79A1AF43168C}" destId="{987D8F2A-5440-4F18-A153-1C3AD8E175A4}" srcOrd="1" destOrd="0" presId="urn:microsoft.com/office/officeart/2005/8/layout/matrix1"/>
    <dgm:cxn modelId="{078AB619-BAAE-4C73-B7D5-1E60F4BE4013}" srcId="{00D54FBF-9D6A-4F67-81F5-C0A0D6E52678}" destId="{A150BC2F-025F-433D-8BB6-63431F9BB3B6}" srcOrd="3" destOrd="0" parTransId="{A2BFCCE2-6B8D-48D3-9722-B7ACBD0F1952}" sibTransId="{A5A4C21A-53C4-4E24-BB9E-E5E893E5758F}"/>
    <dgm:cxn modelId="{3D3B1C55-6E2D-4F1A-A8B7-F4AE32B5B3AC}" type="presOf" srcId="{3B95CD09-4E78-4AF2-9B66-ACD9DF97D048}" destId="{48EB239D-7FD8-4E44-989B-B0E261A96D44}" srcOrd="0" destOrd="0" presId="urn:microsoft.com/office/officeart/2005/8/layout/matrix1"/>
    <dgm:cxn modelId="{65BEF911-67FB-4EAF-B047-89E689E63E54}" type="presOf" srcId="{91D48113-7D24-4ABB-B9F8-31716A45AB30}" destId="{59907D1A-FA39-45D5-8AE7-DBA191B83D5D}" srcOrd="1" destOrd="0" presId="urn:microsoft.com/office/officeart/2005/8/layout/matrix1"/>
    <dgm:cxn modelId="{BF271349-47FA-48B6-BD69-E5B6AF7CD18F}" type="presOf" srcId="{174D91A8-98A1-47EA-A516-BA4272272BE7}" destId="{01C932F4-4DD0-4EDE-93DF-6D907578AC17}" srcOrd="0" destOrd="0" presId="urn:microsoft.com/office/officeart/2005/8/layout/matrix1"/>
    <dgm:cxn modelId="{299214A8-5F75-40B3-84B2-5EB29F151CCE}" srcId="{00D54FBF-9D6A-4F67-81F5-C0A0D6E52678}" destId="{38465CFF-C683-4216-9BC0-79A1AF43168C}" srcOrd="0" destOrd="0" parTransId="{56499634-07E2-41D5-B6B4-3240C0AC23C2}" sibTransId="{D037BDB9-5CE4-4AFB-898C-F925EE7413A1}"/>
    <dgm:cxn modelId="{9EC576F2-274E-4F8E-9196-69DD15D22D42}" type="presOf" srcId="{91D48113-7D24-4ABB-B9F8-31716A45AB30}" destId="{C4057F1E-C380-4958-BC19-2F59EA79CB3E}" srcOrd="0" destOrd="0" presId="urn:microsoft.com/office/officeart/2005/8/layout/matrix1"/>
    <dgm:cxn modelId="{A2FB08BB-B5C5-4564-9485-EB886F3B5DC5}" type="presOf" srcId="{A150BC2F-025F-433D-8BB6-63431F9BB3B6}" destId="{2F352C19-EA20-4995-80EF-192AC8EE561D}" srcOrd="0" destOrd="0" presId="urn:microsoft.com/office/officeart/2005/8/layout/matrix1"/>
    <dgm:cxn modelId="{A1A283D1-1F19-4FDB-920A-6E29D8919269}" type="presOf" srcId="{A150BC2F-025F-433D-8BB6-63431F9BB3B6}" destId="{C29F7F8F-5662-4705-B188-FC10E0AB4792}" srcOrd="1" destOrd="0" presId="urn:microsoft.com/office/officeart/2005/8/layout/matrix1"/>
    <dgm:cxn modelId="{78438A0B-EE92-4C2D-898F-823767124D63}" srcId="{00D54FBF-9D6A-4F67-81F5-C0A0D6E52678}" destId="{91D48113-7D24-4ABB-B9F8-31716A45AB30}" srcOrd="1" destOrd="0" parTransId="{433D9019-8F1D-430C-8705-913776F1B35F}" sibTransId="{F4466409-9FE2-4CFC-87DF-0C0537B07F54}"/>
    <dgm:cxn modelId="{F27FE31E-856B-4047-A793-FBBAD96FCFC3}" type="presOf" srcId="{00D54FBF-9D6A-4F67-81F5-C0A0D6E52678}" destId="{C8D96ACB-91F4-4D40-A971-BC0B84D742CA}" srcOrd="0" destOrd="0" presId="urn:microsoft.com/office/officeart/2005/8/layout/matrix1"/>
    <dgm:cxn modelId="{C9C1C36F-2776-4B8B-AF0F-2D656B0EF101}" type="presOf" srcId="{3B95CD09-4E78-4AF2-9B66-ACD9DF97D048}" destId="{4EB3F437-43EE-4D72-890D-C2E25545D6EC}" srcOrd="1" destOrd="0" presId="urn:microsoft.com/office/officeart/2005/8/layout/matrix1"/>
    <dgm:cxn modelId="{9696B05E-8E98-40A5-AC62-4671D3AB61EF}" srcId="{174D91A8-98A1-47EA-A516-BA4272272BE7}" destId="{00D54FBF-9D6A-4F67-81F5-C0A0D6E52678}" srcOrd="0" destOrd="0" parTransId="{370312D5-6516-447B-8D1E-949A5B95FE33}" sibTransId="{4092E7F7-C92D-4519-B8A8-E65031C7BC0B}"/>
    <dgm:cxn modelId="{109AF514-3C4D-46AB-8EAF-00DB909474B9}" srcId="{00D54FBF-9D6A-4F67-81F5-C0A0D6E52678}" destId="{3B95CD09-4E78-4AF2-9B66-ACD9DF97D048}" srcOrd="2" destOrd="0" parTransId="{568E4081-2E0A-4C62-B485-066A0F8F4B47}" sibTransId="{012A2D87-34ED-46C7-A5E2-561314E2BBBF}"/>
    <dgm:cxn modelId="{56177179-9FCA-4464-8EFD-172AF0D917D5}" type="presOf" srcId="{38465CFF-C683-4216-9BC0-79A1AF43168C}" destId="{E693A619-0807-4584-AFE9-1C63261C14E5}" srcOrd="0" destOrd="0" presId="urn:microsoft.com/office/officeart/2005/8/layout/matrix1"/>
    <dgm:cxn modelId="{94720D71-BE35-45B8-AC22-FB516C40D8D5}" type="presParOf" srcId="{01C932F4-4DD0-4EDE-93DF-6D907578AC17}" destId="{B24F2B87-3E44-4855-994C-FC521111D1F0}" srcOrd="0" destOrd="0" presId="urn:microsoft.com/office/officeart/2005/8/layout/matrix1"/>
    <dgm:cxn modelId="{94F022AA-5920-4E98-B41B-8A9B3342A74A}" type="presParOf" srcId="{B24F2B87-3E44-4855-994C-FC521111D1F0}" destId="{E693A619-0807-4584-AFE9-1C63261C14E5}" srcOrd="0" destOrd="0" presId="urn:microsoft.com/office/officeart/2005/8/layout/matrix1"/>
    <dgm:cxn modelId="{964A1728-11CB-4729-B8BD-EA8B9CA6D7B4}" type="presParOf" srcId="{B24F2B87-3E44-4855-994C-FC521111D1F0}" destId="{987D8F2A-5440-4F18-A153-1C3AD8E175A4}" srcOrd="1" destOrd="0" presId="urn:microsoft.com/office/officeart/2005/8/layout/matrix1"/>
    <dgm:cxn modelId="{9CEB60EB-C37F-4C15-8741-6510CB7EBF9A}" type="presParOf" srcId="{B24F2B87-3E44-4855-994C-FC521111D1F0}" destId="{C4057F1E-C380-4958-BC19-2F59EA79CB3E}" srcOrd="2" destOrd="0" presId="urn:microsoft.com/office/officeart/2005/8/layout/matrix1"/>
    <dgm:cxn modelId="{59336CCD-3665-4C9B-BA9D-EC24A8B9BDCF}" type="presParOf" srcId="{B24F2B87-3E44-4855-994C-FC521111D1F0}" destId="{59907D1A-FA39-45D5-8AE7-DBA191B83D5D}" srcOrd="3" destOrd="0" presId="urn:microsoft.com/office/officeart/2005/8/layout/matrix1"/>
    <dgm:cxn modelId="{E2FCB12C-957B-46BC-A692-BD62A6A76ACD}" type="presParOf" srcId="{B24F2B87-3E44-4855-994C-FC521111D1F0}" destId="{48EB239D-7FD8-4E44-989B-B0E261A96D44}" srcOrd="4" destOrd="0" presId="urn:microsoft.com/office/officeart/2005/8/layout/matrix1"/>
    <dgm:cxn modelId="{53E2F48A-CD80-477B-9A8E-7805816EAB03}" type="presParOf" srcId="{B24F2B87-3E44-4855-994C-FC521111D1F0}" destId="{4EB3F437-43EE-4D72-890D-C2E25545D6EC}" srcOrd="5" destOrd="0" presId="urn:microsoft.com/office/officeart/2005/8/layout/matrix1"/>
    <dgm:cxn modelId="{137C83E4-B8F0-4946-B4F7-83991CB21450}" type="presParOf" srcId="{B24F2B87-3E44-4855-994C-FC521111D1F0}" destId="{2F352C19-EA20-4995-80EF-192AC8EE561D}" srcOrd="6" destOrd="0" presId="urn:microsoft.com/office/officeart/2005/8/layout/matrix1"/>
    <dgm:cxn modelId="{90D88110-556B-4ADA-9C94-B172D985F875}" type="presParOf" srcId="{B24F2B87-3E44-4855-994C-FC521111D1F0}" destId="{C29F7F8F-5662-4705-B188-FC10E0AB4792}" srcOrd="7" destOrd="0" presId="urn:microsoft.com/office/officeart/2005/8/layout/matrix1"/>
    <dgm:cxn modelId="{5BE8279E-89CB-43A7-823F-11D9DEB6B312}" type="presParOf" srcId="{01C932F4-4DD0-4EDE-93DF-6D907578AC17}" destId="{C8D96ACB-91F4-4D40-A971-BC0B84D742CA}" srcOrd="1" destOrd="0" presId="urn:microsoft.com/office/officeart/2005/8/layout/matrix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65A948-CCA7-4A76-B2A9-19D2DD414E42}" type="doc">
      <dgm:prSet loTypeId="urn:microsoft.com/office/officeart/2005/8/layout/chevron2" loCatId="list" qsTypeId="urn:microsoft.com/office/officeart/2005/8/quickstyle/simple1" qsCatId="simple" csTypeId="urn:microsoft.com/office/officeart/2005/8/colors/accent0_1" csCatId="mainScheme" phldr="1"/>
      <dgm:spPr/>
      <dgm:t>
        <a:bodyPr/>
        <a:lstStyle/>
        <a:p>
          <a:endParaRPr lang="ru-RU"/>
        </a:p>
      </dgm:t>
    </dgm:pt>
    <dgm:pt modelId="{7146812E-94C2-4CED-B2A9-7FEDB34E2179}">
      <dgm:prSet phldrT="[Текст]" custT="1"/>
      <dgm:spPr>
        <a:solidFill>
          <a:schemeClr val="accent6">
            <a:lumMod val="75000"/>
          </a:schemeClr>
        </a:solidFill>
      </dgm:spPr>
      <dgm:t>
        <a:bodyPr/>
        <a:lstStyle/>
        <a:p>
          <a:r>
            <a:rPr lang="ru-RU" sz="1400" dirty="0" smtClean="0">
              <a:solidFill>
                <a:schemeClr val="bg2"/>
              </a:solidFill>
              <a:latin typeface="Times New Roman" pitchFamily="18" charset="0"/>
              <a:cs typeface="Times New Roman" pitchFamily="18" charset="0"/>
            </a:rPr>
            <a:t>1</a:t>
          </a:r>
          <a:endParaRPr lang="ru-RU" sz="1400" dirty="0">
            <a:solidFill>
              <a:schemeClr val="bg2"/>
            </a:solidFill>
            <a:latin typeface="Times New Roman" pitchFamily="18" charset="0"/>
            <a:cs typeface="Times New Roman" pitchFamily="18" charset="0"/>
          </a:endParaRPr>
        </a:p>
      </dgm:t>
    </dgm:pt>
    <dgm:pt modelId="{3F75EB3E-0AD3-42B8-81F8-B44F330226C4}" type="parTrans" cxnId="{60CCF575-BFBC-4951-9EA0-5F71C09E44DA}">
      <dgm:prSet/>
      <dgm:spPr/>
      <dgm:t>
        <a:bodyPr/>
        <a:lstStyle/>
        <a:p>
          <a:endParaRPr lang="ru-RU">
            <a:latin typeface="Times New Roman" pitchFamily="18" charset="0"/>
            <a:cs typeface="Times New Roman" pitchFamily="18" charset="0"/>
          </a:endParaRPr>
        </a:p>
      </dgm:t>
    </dgm:pt>
    <dgm:pt modelId="{3AB75D8B-24F0-49E9-B5AB-C7C67B523DC5}" type="sibTrans" cxnId="{60CCF575-BFBC-4951-9EA0-5F71C09E44DA}">
      <dgm:prSet/>
      <dgm:spPr/>
      <dgm:t>
        <a:bodyPr/>
        <a:lstStyle/>
        <a:p>
          <a:endParaRPr lang="ru-RU">
            <a:latin typeface="Times New Roman" pitchFamily="18" charset="0"/>
            <a:cs typeface="Times New Roman" pitchFamily="18" charset="0"/>
          </a:endParaRPr>
        </a:p>
      </dgm:t>
    </dgm:pt>
    <dgm:pt modelId="{0F039A00-C14E-4B54-8F2B-5C9DA41E75FC}">
      <dgm:prSet/>
      <dgm:spPr>
        <a:solidFill>
          <a:schemeClr val="bg2">
            <a:lumMod val="95000"/>
          </a:schemeClr>
        </a:solidFill>
      </dgm:spPr>
      <dgm:t>
        <a:bodyPr/>
        <a:lstStyle/>
        <a:p>
          <a:r>
            <a:rPr lang="ru-RU" dirty="0" smtClean="0">
              <a:latin typeface="Times New Roman" pitchFamily="18" charset="0"/>
              <a:cs typeface="Times New Roman" pitchFamily="18" charset="0"/>
            </a:rPr>
            <a:t>Стремительные (пожары и аварии с выбросом ядовитых веществ)</a:t>
          </a:r>
          <a:endParaRPr lang="ru-RU" dirty="0">
            <a:latin typeface="Times New Roman" pitchFamily="18" charset="0"/>
            <a:cs typeface="Times New Roman" pitchFamily="18" charset="0"/>
          </a:endParaRPr>
        </a:p>
      </dgm:t>
    </dgm:pt>
    <dgm:pt modelId="{5B81AB8C-2D72-4183-90D3-3C8F064E0CCA}" type="parTrans" cxnId="{403E72AC-6DC5-495C-9C60-74E41B21CFFF}">
      <dgm:prSet/>
      <dgm:spPr/>
      <dgm:t>
        <a:bodyPr/>
        <a:lstStyle/>
        <a:p>
          <a:endParaRPr lang="ru-RU">
            <a:latin typeface="Times New Roman" pitchFamily="18" charset="0"/>
            <a:cs typeface="Times New Roman" pitchFamily="18" charset="0"/>
          </a:endParaRPr>
        </a:p>
      </dgm:t>
    </dgm:pt>
    <dgm:pt modelId="{5CFDE737-F565-4E59-8B46-57C0C3EE58BC}" type="sibTrans" cxnId="{403E72AC-6DC5-495C-9C60-74E41B21CFFF}">
      <dgm:prSet/>
      <dgm:spPr/>
      <dgm:t>
        <a:bodyPr/>
        <a:lstStyle/>
        <a:p>
          <a:endParaRPr lang="ru-RU">
            <a:latin typeface="Times New Roman" pitchFamily="18" charset="0"/>
            <a:cs typeface="Times New Roman" pitchFamily="18" charset="0"/>
          </a:endParaRPr>
        </a:p>
      </dgm:t>
    </dgm:pt>
    <dgm:pt modelId="{B1E31FBE-856E-40EE-B0DC-98A0520533E8}">
      <dgm:prSet custT="1"/>
      <dgm:spPr>
        <a:solidFill>
          <a:srgbClr val="1BB10F"/>
        </a:solidFill>
      </dgm:spPr>
      <dgm:t>
        <a:bodyPr/>
        <a:lstStyle/>
        <a:p>
          <a:r>
            <a:rPr lang="ru-RU" sz="1400" dirty="0" smtClean="0">
              <a:solidFill>
                <a:schemeClr val="bg2"/>
              </a:solidFill>
              <a:latin typeface="Times New Roman" pitchFamily="18" charset="0"/>
              <a:cs typeface="Times New Roman" pitchFamily="18" charset="0"/>
            </a:rPr>
            <a:t>3</a:t>
          </a:r>
          <a:endParaRPr lang="ru-RU" sz="1400" dirty="0">
            <a:solidFill>
              <a:schemeClr val="bg2"/>
            </a:solidFill>
            <a:latin typeface="Times New Roman" pitchFamily="18" charset="0"/>
            <a:cs typeface="Times New Roman" pitchFamily="18" charset="0"/>
          </a:endParaRPr>
        </a:p>
      </dgm:t>
    </dgm:pt>
    <dgm:pt modelId="{A583C3C2-B6E7-457E-AFE2-C91B2AFC8CC5}" type="parTrans" cxnId="{55A7BC6D-C412-4E5C-B5C5-17AE574EAFA8}">
      <dgm:prSet/>
      <dgm:spPr/>
      <dgm:t>
        <a:bodyPr/>
        <a:lstStyle/>
        <a:p>
          <a:endParaRPr lang="ru-RU">
            <a:latin typeface="Times New Roman" pitchFamily="18" charset="0"/>
            <a:cs typeface="Times New Roman" pitchFamily="18" charset="0"/>
          </a:endParaRPr>
        </a:p>
      </dgm:t>
    </dgm:pt>
    <dgm:pt modelId="{61E29C07-8B34-429B-951B-16F2704B7FB9}" type="sibTrans" cxnId="{55A7BC6D-C412-4E5C-B5C5-17AE574EAFA8}">
      <dgm:prSet/>
      <dgm:spPr/>
      <dgm:t>
        <a:bodyPr/>
        <a:lstStyle/>
        <a:p>
          <a:endParaRPr lang="ru-RU">
            <a:latin typeface="Times New Roman" pitchFamily="18" charset="0"/>
            <a:cs typeface="Times New Roman" pitchFamily="18" charset="0"/>
          </a:endParaRPr>
        </a:p>
      </dgm:t>
    </dgm:pt>
    <dgm:pt modelId="{78316748-6460-4FE3-B6AA-EF7BA05C0B01}">
      <dgm:prSet phldrT="[Текст]"/>
      <dgm:spPr>
        <a:solidFill>
          <a:schemeClr val="bg2">
            <a:lumMod val="95000"/>
          </a:schemeClr>
        </a:solidFill>
      </dgm:spPr>
      <dgm:t>
        <a:bodyPr/>
        <a:lstStyle/>
        <a:p>
          <a:r>
            <a:rPr lang="ru-RU" dirty="0" smtClean="0">
              <a:solidFill>
                <a:schemeClr val="tx2"/>
              </a:solidFill>
              <a:latin typeface="Times New Roman" pitchFamily="18" charset="0"/>
              <a:cs typeface="Times New Roman" pitchFamily="18" charset="0"/>
            </a:rPr>
            <a:t>Внезапные (землетрясения и взрывы)</a:t>
          </a:r>
          <a:endParaRPr lang="ru-RU" dirty="0">
            <a:solidFill>
              <a:schemeClr val="tx2"/>
            </a:solidFill>
            <a:latin typeface="Times New Roman" pitchFamily="18" charset="0"/>
            <a:cs typeface="Times New Roman" pitchFamily="18" charset="0"/>
          </a:endParaRPr>
        </a:p>
      </dgm:t>
    </dgm:pt>
    <dgm:pt modelId="{60670A8B-9CFA-428F-833A-D898CB5920E6}" type="parTrans" cxnId="{E3CA4C1A-6057-4E5A-B994-98BA9C1E3F12}">
      <dgm:prSet/>
      <dgm:spPr/>
      <dgm:t>
        <a:bodyPr/>
        <a:lstStyle/>
        <a:p>
          <a:endParaRPr lang="ru-RU">
            <a:latin typeface="Times New Roman" pitchFamily="18" charset="0"/>
            <a:cs typeface="Times New Roman" pitchFamily="18" charset="0"/>
          </a:endParaRPr>
        </a:p>
      </dgm:t>
    </dgm:pt>
    <dgm:pt modelId="{E5C791FA-C0B9-4B37-8940-D8B9DDCFD96F}" type="sibTrans" cxnId="{E3CA4C1A-6057-4E5A-B994-98BA9C1E3F12}">
      <dgm:prSet/>
      <dgm:spPr/>
      <dgm:t>
        <a:bodyPr/>
        <a:lstStyle/>
        <a:p>
          <a:endParaRPr lang="ru-RU">
            <a:latin typeface="Times New Roman" pitchFamily="18" charset="0"/>
            <a:cs typeface="Times New Roman" pitchFamily="18" charset="0"/>
          </a:endParaRPr>
        </a:p>
      </dgm:t>
    </dgm:pt>
    <dgm:pt modelId="{FA6AA3E1-9FA0-4533-B871-6D46A50777BE}">
      <dgm:prSet custT="1"/>
      <dgm:spPr>
        <a:solidFill>
          <a:srgbClr val="FFFF00"/>
        </a:solidFill>
      </dgm:spPr>
      <dgm:t>
        <a:bodyPr/>
        <a:lstStyle/>
        <a:p>
          <a:r>
            <a:rPr lang="ru-RU" sz="1400" dirty="0" smtClean="0">
              <a:solidFill>
                <a:schemeClr val="tx2"/>
              </a:solidFill>
              <a:latin typeface="Times New Roman" pitchFamily="18" charset="0"/>
              <a:cs typeface="Times New Roman" pitchFamily="18" charset="0"/>
            </a:rPr>
            <a:t>2</a:t>
          </a:r>
          <a:endParaRPr lang="ru-RU" sz="1400" dirty="0">
            <a:solidFill>
              <a:schemeClr val="tx2"/>
            </a:solidFill>
            <a:latin typeface="Times New Roman" pitchFamily="18" charset="0"/>
            <a:cs typeface="Times New Roman" pitchFamily="18" charset="0"/>
          </a:endParaRPr>
        </a:p>
      </dgm:t>
    </dgm:pt>
    <dgm:pt modelId="{C78EABB6-69B6-45CB-909A-D8F5BBF7A51F}" type="parTrans" cxnId="{E9F44142-D546-430A-A021-D338CED60CE8}">
      <dgm:prSet/>
      <dgm:spPr/>
      <dgm:t>
        <a:bodyPr/>
        <a:lstStyle/>
        <a:p>
          <a:endParaRPr lang="ru-RU">
            <a:latin typeface="Times New Roman" pitchFamily="18" charset="0"/>
            <a:cs typeface="Times New Roman" pitchFamily="18" charset="0"/>
          </a:endParaRPr>
        </a:p>
      </dgm:t>
    </dgm:pt>
    <dgm:pt modelId="{406466ED-1C8A-4B37-A1A2-264C9E2ED808}" type="sibTrans" cxnId="{E9F44142-D546-430A-A021-D338CED60CE8}">
      <dgm:prSet/>
      <dgm:spPr/>
      <dgm:t>
        <a:bodyPr/>
        <a:lstStyle/>
        <a:p>
          <a:endParaRPr lang="ru-RU">
            <a:latin typeface="Times New Roman" pitchFamily="18" charset="0"/>
            <a:cs typeface="Times New Roman" pitchFamily="18" charset="0"/>
          </a:endParaRPr>
        </a:p>
      </dgm:t>
    </dgm:pt>
    <dgm:pt modelId="{C3484641-86DD-4BB2-8C59-C76312FC12CE}">
      <dgm:prSet/>
      <dgm:spPr>
        <a:solidFill>
          <a:schemeClr val="bg2">
            <a:lumMod val="95000"/>
          </a:schemeClr>
        </a:solidFill>
      </dgm:spPr>
      <dgm:t>
        <a:bodyPr/>
        <a:lstStyle/>
        <a:p>
          <a:r>
            <a:rPr lang="ru-RU" dirty="0" smtClean="0">
              <a:latin typeface="Times New Roman" pitchFamily="18" charset="0"/>
              <a:cs typeface="Times New Roman" pitchFamily="18" charset="0"/>
            </a:rPr>
            <a:t>Плавные (засухи, эпидемии и загрязнения почвы)</a:t>
          </a:r>
          <a:endParaRPr lang="ru-RU" dirty="0">
            <a:latin typeface="Times New Roman" pitchFamily="18" charset="0"/>
            <a:cs typeface="Times New Roman" pitchFamily="18" charset="0"/>
          </a:endParaRPr>
        </a:p>
      </dgm:t>
    </dgm:pt>
    <dgm:pt modelId="{F3E2E360-C746-4411-A715-AAE469922895}" type="parTrans" cxnId="{FF975E24-A794-4F32-8A7E-1379292E8CF2}">
      <dgm:prSet/>
      <dgm:spPr/>
      <dgm:t>
        <a:bodyPr/>
        <a:lstStyle/>
        <a:p>
          <a:endParaRPr lang="ru-RU">
            <a:latin typeface="Times New Roman" pitchFamily="18" charset="0"/>
            <a:cs typeface="Times New Roman" pitchFamily="18" charset="0"/>
          </a:endParaRPr>
        </a:p>
      </dgm:t>
    </dgm:pt>
    <dgm:pt modelId="{2C708980-75FF-4CFB-82E9-E02E1D4E08AA}" type="sibTrans" cxnId="{FF975E24-A794-4F32-8A7E-1379292E8CF2}">
      <dgm:prSet/>
      <dgm:spPr/>
      <dgm:t>
        <a:bodyPr/>
        <a:lstStyle/>
        <a:p>
          <a:endParaRPr lang="ru-RU">
            <a:latin typeface="Times New Roman" pitchFamily="18" charset="0"/>
            <a:cs typeface="Times New Roman" pitchFamily="18" charset="0"/>
          </a:endParaRPr>
        </a:p>
      </dgm:t>
    </dgm:pt>
    <dgm:pt modelId="{3915EA6C-3411-40ED-AB6B-BED56DC7902D}" type="pres">
      <dgm:prSet presAssocID="{0565A948-CCA7-4A76-B2A9-19D2DD414E42}" presName="linearFlow" presStyleCnt="0">
        <dgm:presLayoutVars>
          <dgm:dir/>
          <dgm:animLvl val="lvl"/>
          <dgm:resizeHandles val="exact"/>
        </dgm:presLayoutVars>
      </dgm:prSet>
      <dgm:spPr/>
      <dgm:t>
        <a:bodyPr/>
        <a:lstStyle/>
        <a:p>
          <a:endParaRPr lang="ru-RU"/>
        </a:p>
      </dgm:t>
    </dgm:pt>
    <dgm:pt modelId="{4D86F3F7-DF86-4261-A4A7-ADCF3743507C}" type="pres">
      <dgm:prSet presAssocID="{7146812E-94C2-4CED-B2A9-7FEDB34E2179}" presName="composite" presStyleCnt="0"/>
      <dgm:spPr/>
      <dgm:t>
        <a:bodyPr/>
        <a:lstStyle/>
        <a:p>
          <a:endParaRPr lang="ru-RU"/>
        </a:p>
      </dgm:t>
    </dgm:pt>
    <dgm:pt modelId="{9016ADD8-1855-4FF4-8637-5188AF995710}" type="pres">
      <dgm:prSet presAssocID="{7146812E-94C2-4CED-B2A9-7FEDB34E2179}" presName="parentText" presStyleLbl="alignNode1" presStyleIdx="0" presStyleCnt="3">
        <dgm:presLayoutVars>
          <dgm:chMax val="1"/>
          <dgm:bulletEnabled val="1"/>
        </dgm:presLayoutVars>
      </dgm:prSet>
      <dgm:spPr/>
      <dgm:t>
        <a:bodyPr/>
        <a:lstStyle/>
        <a:p>
          <a:endParaRPr lang="ru-RU"/>
        </a:p>
      </dgm:t>
    </dgm:pt>
    <dgm:pt modelId="{DEBED284-2AF2-48C4-8A4D-C89B3C403360}" type="pres">
      <dgm:prSet presAssocID="{7146812E-94C2-4CED-B2A9-7FEDB34E2179}" presName="descendantText" presStyleLbl="alignAcc1" presStyleIdx="0" presStyleCnt="3">
        <dgm:presLayoutVars>
          <dgm:bulletEnabled val="1"/>
        </dgm:presLayoutVars>
      </dgm:prSet>
      <dgm:spPr/>
      <dgm:t>
        <a:bodyPr/>
        <a:lstStyle/>
        <a:p>
          <a:endParaRPr lang="ru-RU"/>
        </a:p>
      </dgm:t>
    </dgm:pt>
    <dgm:pt modelId="{36B0FF9A-C9C8-45AF-AC89-A75D4ECBB2BA}" type="pres">
      <dgm:prSet presAssocID="{3AB75D8B-24F0-49E9-B5AB-C7C67B523DC5}" presName="sp" presStyleCnt="0"/>
      <dgm:spPr/>
      <dgm:t>
        <a:bodyPr/>
        <a:lstStyle/>
        <a:p>
          <a:endParaRPr lang="ru-RU"/>
        </a:p>
      </dgm:t>
    </dgm:pt>
    <dgm:pt modelId="{2D33E1AA-734E-4CC6-9BFB-54F1DC7C92B5}" type="pres">
      <dgm:prSet presAssocID="{FA6AA3E1-9FA0-4533-B871-6D46A50777BE}" presName="composite" presStyleCnt="0"/>
      <dgm:spPr/>
      <dgm:t>
        <a:bodyPr/>
        <a:lstStyle/>
        <a:p>
          <a:endParaRPr lang="ru-RU"/>
        </a:p>
      </dgm:t>
    </dgm:pt>
    <dgm:pt modelId="{246BEFD9-005D-446C-87E2-90E639133EAB}" type="pres">
      <dgm:prSet presAssocID="{FA6AA3E1-9FA0-4533-B871-6D46A50777BE}" presName="parentText" presStyleLbl="alignNode1" presStyleIdx="1" presStyleCnt="3">
        <dgm:presLayoutVars>
          <dgm:chMax val="1"/>
          <dgm:bulletEnabled val="1"/>
        </dgm:presLayoutVars>
      </dgm:prSet>
      <dgm:spPr/>
      <dgm:t>
        <a:bodyPr/>
        <a:lstStyle/>
        <a:p>
          <a:endParaRPr lang="ru-RU"/>
        </a:p>
      </dgm:t>
    </dgm:pt>
    <dgm:pt modelId="{C67AD7DA-8F8D-42F9-8DD9-DA0A7310D8CB}" type="pres">
      <dgm:prSet presAssocID="{FA6AA3E1-9FA0-4533-B871-6D46A50777BE}" presName="descendantText" presStyleLbl="alignAcc1" presStyleIdx="1" presStyleCnt="3">
        <dgm:presLayoutVars>
          <dgm:bulletEnabled val="1"/>
        </dgm:presLayoutVars>
      </dgm:prSet>
      <dgm:spPr/>
      <dgm:t>
        <a:bodyPr/>
        <a:lstStyle/>
        <a:p>
          <a:endParaRPr lang="ru-RU"/>
        </a:p>
      </dgm:t>
    </dgm:pt>
    <dgm:pt modelId="{D5C815AE-9CCB-45E2-BE8C-3DBE603EC465}" type="pres">
      <dgm:prSet presAssocID="{406466ED-1C8A-4B37-A1A2-264C9E2ED808}" presName="sp" presStyleCnt="0"/>
      <dgm:spPr/>
      <dgm:t>
        <a:bodyPr/>
        <a:lstStyle/>
        <a:p>
          <a:endParaRPr lang="ru-RU"/>
        </a:p>
      </dgm:t>
    </dgm:pt>
    <dgm:pt modelId="{367FE0FF-8EEF-43CE-83D7-0DE1D72FE4B8}" type="pres">
      <dgm:prSet presAssocID="{B1E31FBE-856E-40EE-B0DC-98A0520533E8}" presName="composite" presStyleCnt="0"/>
      <dgm:spPr/>
      <dgm:t>
        <a:bodyPr/>
        <a:lstStyle/>
        <a:p>
          <a:endParaRPr lang="ru-RU"/>
        </a:p>
      </dgm:t>
    </dgm:pt>
    <dgm:pt modelId="{AC88E4D4-D8AE-4B27-9EE3-D9DD4965596C}" type="pres">
      <dgm:prSet presAssocID="{B1E31FBE-856E-40EE-B0DC-98A0520533E8}" presName="parentText" presStyleLbl="alignNode1" presStyleIdx="2" presStyleCnt="3">
        <dgm:presLayoutVars>
          <dgm:chMax val="1"/>
          <dgm:bulletEnabled val="1"/>
        </dgm:presLayoutVars>
      </dgm:prSet>
      <dgm:spPr/>
      <dgm:t>
        <a:bodyPr/>
        <a:lstStyle/>
        <a:p>
          <a:endParaRPr lang="ru-RU"/>
        </a:p>
      </dgm:t>
    </dgm:pt>
    <dgm:pt modelId="{8CB30A30-9450-4D91-93D0-A06A3197D40E}" type="pres">
      <dgm:prSet presAssocID="{B1E31FBE-856E-40EE-B0DC-98A0520533E8}" presName="descendantText" presStyleLbl="alignAcc1" presStyleIdx="2" presStyleCnt="3">
        <dgm:presLayoutVars>
          <dgm:bulletEnabled val="1"/>
        </dgm:presLayoutVars>
      </dgm:prSet>
      <dgm:spPr/>
      <dgm:t>
        <a:bodyPr/>
        <a:lstStyle/>
        <a:p>
          <a:endParaRPr lang="ru-RU"/>
        </a:p>
      </dgm:t>
    </dgm:pt>
  </dgm:ptLst>
  <dgm:cxnLst>
    <dgm:cxn modelId="{55A7BC6D-C412-4E5C-B5C5-17AE574EAFA8}" srcId="{0565A948-CCA7-4A76-B2A9-19D2DD414E42}" destId="{B1E31FBE-856E-40EE-B0DC-98A0520533E8}" srcOrd="2" destOrd="0" parTransId="{A583C3C2-B6E7-457E-AFE2-C91B2AFC8CC5}" sibTransId="{61E29C07-8B34-429B-951B-16F2704B7FB9}"/>
    <dgm:cxn modelId="{AD862E16-53C1-45D9-9FB2-74B096C2AE9A}" type="presOf" srcId="{0F039A00-C14E-4B54-8F2B-5C9DA41E75FC}" destId="{C67AD7DA-8F8D-42F9-8DD9-DA0A7310D8CB}" srcOrd="0" destOrd="0" presId="urn:microsoft.com/office/officeart/2005/8/layout/chevron2"/>
    <dgm:cxn modelId="{20F55538-B648-4E37-9DF8-A69B7D18A83A}" type="presOf" srcId="{7146812E-94C2-4CED-B2A9-7FEDB34E2179}" destId="{9016ADD8-1855-4FF4-8637-5188AF995710}" srcOrd="0" destOrd="0" presId="urn:microsoft.com/office/officeart/2005/8/layout/chevron2"/>
    <dgm:cxn modelId="{403E72AC-6DC5-495C-9C60-74E41B21CFFF}" srcId="{FA6AA3E1-9FA0-4533-B871-6D46A50777BE}" destId="{0F039A00-C14E-4B54-8F2B-5C9DA41E75FC}" srcOrd="0" destOrd="0" parTransId="{5B81AB8C-2D72-4183-90D3-3C8F064E0CCA}" sibTransId="{5CFDE737-F565-4E59-8B46-57C0C3EE58BC}"/>
    <dgm:cxn modelId="{E370F51D-D50D-4460-BC6D-3B4D2D2366DC}" type="presOf" srcId="{B1E31FBE-856E-40EE-B0DC-98A0520533E8}" destId="{AC88E4D4-D8AE-4B27-9EE3-D9DD4965596C}" srcOrd="0" destOrd="0" presId="urn:microsoft.com/office/officeart/2005/8/layout/chevron2"/>
    <dgm:cxn modelId="{E3CA4C1A-6057-4E5A-B994-98BA9C1E3F12}" srcId="{7146812E-94C2-4CED-B2A9-7FEDB34E2179}" destId="{78316748-6460-4FE3-B6AA-EF7BA05C0B01}" srcOrd="0" destOrd="0" parTransId="{60670A8B-9CFA-428F-833A-D898CB5920E6}" sibTransId="{E5C791FA-C0B9-4B37-8940-D8B9DDCFD96F}"/>
    <dgm:cxn modelId="{26561A68-76DE-4BB4-B09C-D7E2BF9FBDA0}" type="presOf" srcId="{0565A948-CCA7-4A76-B2A9-19D2DD414E42}" destId="{3915EA6C-3411-40ED-AB6B-BED56DC7902D}" srcOrd="0" destOrd="0" presId="urn:microsoft.com/office/officeart/2005/8/layout/chevron2"/>
    <dgm:cxn modelId="{E9F44142-D546-430A-A021-D338CED60CE8}" srcId="{0565A948-CCA7-4A76-B2A9-19D2DD414E42}" destId="{FA6AA3E1-9FA0-4533-B871-6D46A50777BE}" srcOrd="1" destOrd="0" parTransId="{C78EABB6-69B6-45CB-909A-D8F5BBF7A51F}" sibTransId="{406466ED-1C8A-4B37-A1A2-264C9E2ED808}"/>
    <dgm:cxn modelId="{FF975E24-A794-4F32-8A7E-1379292E8CF2}" srcId="{B1E31FBE-856E-40EE-B0DC-98A0520533E8}" destId="{C3484641-86DD-4BB2-8C59-C76312FC12CE}" srcOrd="0" destOrd="0" parTransId="{F3E2E360-C746-4411-A715-AAE469922895}" sibTransId="{2C708980-75FF-4CFB-82E9-E02E1D4E08AA}"/>
    <dgm:cxn modelId="{60CCF575-BFBC-4951-9EA0-5F71C09E44DA}" srcId="{0565A948-CCA7-4A76-B2A9-19D2DD414E42}" destId="{7146812E-94C2-4CED-B2A9-7FEDB34E2179}" srcOrd="0" destOrd="0" parTransId="{3F75EB3E-0AD3-42B8-81F8-B44F330226C4}" sibTransId="{3AB75D8B-24F0-49E9-B5AB-C7C67B523DC5}"/>
    <dgm:cxn modelId="{0F95D239-95AF-419A-8D8B-648218498C1B}" type="presOf" srcId="{78316748-6460-4FE3-B6AA-EF7BA05C0B01}" destId="{DEBED284-2AF2-48C4-8A4D-C89B3C403360}" srcOrd="0" destOrd="0" presId="urn:microsoft.com/office/officeart/2005/8/layout/chevron2"/>
    <dgm:cxn modelId="{FD3B3374-B52A-4188-9106-25C77834F14F}" type="presOf" srcId="{C3484641-86DD-4BB2-8C59-C76312FC12CE}" destId="{8CB30A30-9450-4D91-93D0-A06A3197D40E}" srcOrd="0" destOrd="0" presId="urn:microsoft.com/office/officeart/2005/8/layout/chevron2"/>
    <dgm:cxn modelId="{3CBC9A8C-8965-42B4-AE6A-1FD504B2856B}" type="presOf" srcId="{FA6AA3E1-9FA0-4533-B871-6D46A50777BE}" destId="{246BEFD9-005D-446C-87E2-90E639133EAB}" srcOrd="0" destOrd="0" presId="urn:microsoft.com/office/officeart/2005/8/layout/chevron2"/>
    <dgm:cxn modelId="{DC2E012A-DCB5-4D46-AF73-572416F2050B}" type="presParOf" srcId="{3915EA6C-3411-40ED-AB6B-BED56DC7902D}" destId="{4D86F3F7-DF86-4261-A4A7-ADCF3743507C}" srcOrd="0" destOrd="0" presId="urn:microsoft.com/office/officeart/2005/8/layout/chevron2"/>
    <dgm:cxn modelId="{49C7B2E0-20FD-47B8-9E79-1BBA54383A39}" type="presParOf" srcId="{4D86F3F7-DF86-4261-A4A7-ADCF3743507C}" destId="{9016ADD8-1855-4FF4-8637-5188AF995710}" srcOrd="0" destOrd="0" presId="urn:microsoft.com/office/officeart/2005/8/layout/chevron2"/>
    <dgm:cxn modelId="{1335C21C-7940-4DFD-981C-87B677F0E92A}" type="presParOf" srcId="{4D86F3F7-DF86-4261-A4A7-ADCF3743507C}" destId="{DEBED284-2AF2-48C4-8A4D-C89B3C403360}" srcOrd="1" destOrd="0" presId="urn:microsoft.com/office/officeart/2005/8/layout/chevron2"/>
    <dgm:cxn modelId="{2AF25ECF-4622-47DE-AF4A-5F892596CC87}" type="presParOf" srcId="{3915EA6C-3411-40ED-AB6B-BED56DC7902D}" destId="{36B0FF9A-C9C8-45AF-AC89-A75D4ECBB2BA}" srcOrd="1" destOrd="0" presId="urn:microsoft.com/office/officeart/2005/8/layout/chevron2"/>
    <dgm:cxn modelId="{0D6E13CB-DB07-4BC6-A7B4-8D89E839ED21}" type="presParOf" srcId="{3915EA6C-3411-40ED-AB6B-BED56DC7902D}" destId="{2D33E1AA-734E-4CC6-9BFB-54F1DC7C92B5}" srcOrd="2" destOrd="0" presId="urn:microsoft.com/office/officeart/2005/8/layout/chevron2"/>
    <dgm:cxn modelId="{8C23F8D2-CFFA-456E-B8AC-7AE385FCEFB8}" type="presParOf" srcId="{2D33E1AA-734E-4CC6-9BFB-54F1DC7C92B5}" destId="{246BEFD9-005D-446C-87E2-90E639133EAB}" srcOrd="0" destOrd="0" presId="urn:microsoft.com/office/officeart/2005/8/layout/chevron2"/>
    <dgm:cxn modelId="{810229DA-2938-4B41-A4E7-2B532E4C61A8}" type="presParOf" srcId="{2D33E1AA-734E-4CC6-9BFB-54F1DC7C92B5}" destId="{C67AD7DA-8F8D-42F9-8DD9-DA0A7310D8CB}" srcOrd="1" destOrd="0" presId="urn:microsoft.com/office/officeart/2005/8/layout/chevron2"/>
    <dgm:cxn modelId="{87EA8C5D-4B9F-4FB2-A15D-732E43A055C3}" type="presParOf" srcId="{3915EA6C-3411-40ED-AB6B-BED56DC7902D}" destId="{D5C815AE-9CCB-45E2-BE8C-3DBE603EC465}" srcOrd="3" destOrd="0" presId="urn:microsoft.com/office/officeart/2005/8/layout/chevron2"/>
    <dgm:cxn modelId="{C3D15B01-8277-4F55-AF87-6C8EB45073BC}" type="presParOf" srcId="{3915EA6C-3411-40ED-AB6B-BED56DC7902D}" destId="{367FE0FF-8EEF-43CE-83D7-0DE1D72FE4B8}" srcOrd="4" destOrd="0" presId="urn:microsoft.com/office/officeart/2005/8/layout/chevron2"/>
    <dgm:cxn modelId="{2471E48B-971B-4686-9F7F-AA0DA51E74E5}" type="presParOf" srcId="{367FE0FF-8EEF-43CE-83D7-0DE1D72FE4B8}" destId="{AC88E4D4-D8AE-4B27-9EE3-D9DD4965596C}" srcOrd="0" destOrd="0" presId="urn:microsoft.com/office/officeart/2005/8/layout/chevron2"/>
    <dgm:cxn modelId="{6297C702-9465-49A0-908B-0C0457E456B8}" type="presParOf" srcId="{367FE0FF-8EEF-43CE-83D7-0DE1D72FE4B8}" destId="{8CB30A30-9450-4D91-93D0-A06A3197D40E}" srcOrd="1" destOrd="0" presId="urn:microsoft.com/office/officeart/2005/8/layout/chevron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E273108-C427-409A-8E29-E2A6F570814E}" type="doc">
      <dgm:prSet loTypeId="urn:microsoft.com/office/officeart/2005/8/layout/target1" loCatId="relationship" qsTypeId="urn:microsoft.com/office/officeart/2005/8/quickstyle/simple5" qsCatId="simple" csTypeId="urn:microsoft.com/office/officeart/2005/8/colors/colorful5" csCatId="colorful" phldr="1"/>
      <dgm:spPr/>
      <dgm:t>
        <a:bodyPr/>
        <a:lstStyle/>
        <a:p>
          <a:endParaRPr lang="ru-RU"/>
        </a:p>
      </dgm:t>
    </dgm:pt>
    <dgm:pt modelId="{CB651878-6F8B-404F-9D06-1D540B69CD92}">
      <dgm:prSet phldrT="[Текст]" custT="1"/>
      <dgm:spPr/>
      <dgm:t>
        <a:bodyPr/>
        <a:lstStyle/>
        <a:p>
          <a:pPr marL="3673475" indent="0" algn="l"/>
          <a:r>
            <a:rPr lang="ru-RU" sz="2000" b="1" i="1" dirty="0" smtClean="0">
              <a:solidFill>
                <a:srgbClr val="FFFF00"/>
              </a:solidFill>
              <a:latin typeface="Times New Roman" pitchFamily="18" charset="0"/>
              <a:cs typeface="Times New Roman" pitchFamily="18" charset="0"/>
            </a:rPr>
            <a:t>Локальные </a:t>
          </a:r>
          <a:r>
            <a:rPr lang="ru-RU" sz="2000" b="1" i="1" dirty="0" smtClean="0">
              <a:solidFill>
                <a:schemeClr val="accent1"/>
              </a:solidFill>
              <a:latin typeface="Times New Roman" pitchFamily="18" charset="0"/>
              <a:cs typeface="Times New Roman" pitchFamily="18" charset="0"/>
            </a:rPr>
            <a:t>ЧС</a:t>
          </a:r>
          <a:r>
            <a:rPr lang="ru-RU" sz="2000" dirty="0" smtClean="0">
              <a:solidFill>
                <a:schemeClr val="accent1"/>
              </a:solidFill>
              <a:latin typeface="Times New Roman" pitchFamily="18" charset="0"/>
              <a:cs typeface="Times New Roman" pitchFamily="18" charset="0"/>
            </a:rPr>
            <a:t> ограничиваются пределами</a:t>
          </a:r>
          <a:br>
            <a:rPr lang="ru-RU" sz="2000" dirty="0" smtClean="0">
              <a:solidFill>
                <a:schemeClr val="accent1"/>
              </a:solidFill>
              <a:latin typeface="Times New Roman" pitchFamily="18" charset="0"/>
              <a:cs typeface="Times New Roman" pitchFamily="18" charset="0"/>
            </a:rPr>
          </a:br>
          <a:r>
            <a:rPr lang="ru-RU" sz="2000" dirty="0" smtClean="0">
              <a:solidFill>
                <a:schemeClr val="accent1"/>
              </a:solidFill>
              <a:latin typeface="Times New Roman" pitchFamily="18" charset="0"/>
              <a:cs typeface="Times New Roman" pitchFamily="18" charset="0"/>
            </a:rPr>
            <a:t>объекта народного хозяйства.</a:t>
          </a:r>
          <a:endParaRPr lang="ru-RU" sz="2000" dirty="0">
            <a:solidFill>
              <a:schemeClr val="accent1"/>
            </a:solidFill>
            <a:latin typeface="Times New Roman" pitchFamily="18" charset="0"/>
            <a:cs typeface="Times New Roman" pitchFamily="18" charset="0"/>
          </a:endParaRPr>
        </a:p>
      </dgm:t>
    </dgm:pt>
    <dgm:pt modelId="{19EFF679-B617-4BD2-82E5-1CE3458EAFD1}" type="parTrans" cxnId="{48483644-6B4F-4C69-8749-62DA46E8BF3D}">
      <dgm:prSet/>
      <dgm:spPr/>
      <dgm:t>
        <a:bodyPr/>
        <a:lstStyle/>
        <a:p>
          <a:endParaRPr lang="ru-RU" sz="3200">
            <a:solidFill>
              <a:schemeClr val="bg1"/>
            </a:solidFill>
            <a:latin typeface="Times New Roman" pitchFamily="18" charset="0"/>
            <a:cs typeface="Times New Roman" pitchFamily="18" charset="0"/>
          </a:endParaRPr>
        </a:p>
      </dgm:t>
    </dgm:pt>
    <dgm:pt modelId="{E2AECA13-EC1F-4EE6-818B-7197B72EFB0D}" type="sibTrans" cxnId="{48483644-6B4F-4C69-8749-62DA46E8BF3D}">
      <dgm:prSet/>
      <dgm:spPr/>
      <dgm:t>
        <a:bodyPr/>
        <a:lstStyle/>
        <a:p>
          <a:endParaRPr lang="ru-RU" sz="3200">
            <a:solidFill>
              <a:schemeClr val="bg1"/>
            </a:solidFill>
            <a:latin typeface="Times New Roman" pitchFamily="18" charset="0"/>
            <a:cs typeface="Times New Roman" pitchFamily="18" charset="0"/>
          </a:endParaRPr>
        </a:p>
      </dgm:t>
    </dgm:pt>
    <dgm:pt modelId="{9E0FBB5A-6DF2-4F52-A93E-2CB46087C6C5}">
      <dgm:prSet custT="1"/>
      <dgm:spPr/>
      <dgm:t>
        <a:bodyPr/>
        <a:lstStyle/>
        <a:p>
          <a:pPr marL="3673475" indent="0" algn="l"/>
          <a:r>
            <a:rPr lang="ru-RU" sz="2000" b="1" i="1" dirty="0" smtClean="0">
              <a:solidFill>
                <a:srgbClr val="FFFF00"/>
              </a:solidFill>
              <a:latin typeface="Times New Roman" pitchFamily="18" charset="0"/>
              <a:cs typeface="Times New Roman" pitchFamily="18" charset="0"/>
            </a:rPr>
            <a:t>Местные ЧС </a:t>
          </a:r>
          <a:r>
            <a:rPr lang="ru-RU" sz="2000" b="0" i="1" dirty="0" smtClean="0">
              <a:solidFill>
                <a:schemeClr val="accent1"/>
              </a:solidFill>
              <a:latin typeface="Times New Roman" pitchFamily="18" charset="0"/>
              <a:cs typeface="Times New Roman" pitchFamily="18" charset="0"/>
            </a:rPr>
            <a:t>распространяются в пределах</a:t>
          </a:r>
          <a:br>
            <a:rPr lang="ru-RU" sz="2000" b="0" i="1" dirty="0" smtClean="0">
              <a:solidFill>
                <a:schemeClr val="accent1"/>
              </a:solidFill>
              <a:latin typeface="Times New Roman" pitchFamily="18" charset="0"/>
              <a:cs typeface="Times New Roman" pitchFamily="18" charset="0"/>
            </a:rPr>
          </a:br>
          <a:r>
            <a:rPr lang="ru-RU" sz="2000" b="0" i="1" dirty="0" smtClean="0">
              <a:solidFill>
                <a:schemeClr val="accent1"/>
              </a:solidFill>
              <a:latin typeface="Times New Roman" pitchFamily="18" charset="0"/>
              <a:cs typeface="Times New Roman" pitchFamily="18" charset="0"/>
            </a:rPr>
            <a:t>населённого пункта или крупного города</a:t>
          </a:r>
          <a:r>
            <a:rPr lang="ru-RU" sz="2000" b="0" i="1" dirty="0" smtClean="0">
              <a:solidFill>
                <a:schemeClr val="bg1"/>
              </a:solidFill>
              <a:latin typeface="Times New Roman" pitchFamily="18" charset="0"/>
              <a:cs typeface="Times New Roman" pitchFamily="18" charset="0"/>
            </a:rPr>
            <a:t>.</a:t>
          </a:r>
          <a:endParaRPr lang="ru-RU" sz="2000" b="0" i="1" dirty="0">
            <a:solidFill>
              <a:schemeClr val="bg1"/>
            </a:solidFill>
            <a:latin typeface="Times New Roman" pitchFamily="18" charset="0"/>
            <a:cs typeface="Times New Roman" pitchFamily="18" charset="0"/>
          </a:endParaRPr>
        </a:p>
      </dgm:t>
    </dgm:pt>
    <dgm:pt modelId="{96AF60DF-4B58-4AEA-A240-62FF40511F3C}" type="parTrans" cxnId="{95B86E39-771F-4558-8942-B886234B4943}">
      <dgm:prSet/>
      <dgm:spPr/>
      <dgm:t>
        <a:bodyPr/>
        <a:lstStyle/>
        <a:p>
          <a:endParaRPr lang="ru-RU" sz="3200">
            <a:solidFill>
              <a:schemeClr val="bg1"/>
            </a:solidFill>
            <a:latin typeface="Times New Roman" pitchFamily="18" charset="0"/>
            <a:cs typeface="Times New Roman" pitchFamily="18" charset="0"/>
          </a:endParaRPr>
        </a:p>
      </dgm:t>
    </dgm:pt>
    <dgm:pt modelId="{DB990D22-C296-4341-B11C-810AF1B2322C}" type="sibTrans" cxnId="{95B86E39-771F-4558-8942-B886234B4943}">
      <dgm:prSet/>
      <dgm:spPr/>
      <dgm:t>
        <a:bodyPr/>
        <a:lstStyle/>
        <a:p>
          <a:endParaRPr lang="ru-RU" sz="3200">
            <a:solidFill>
              <a:schemeClr val="bg1"/>
            </a:solidFill>
            <a:latin typeface="Times New Roman" pitchFamily="18" charset="0"/>
            <a:cs typeface="Times New Roman" pitchFamily="18" charset="0"/>
          </a:endParaRPr>
        </a:p>
      </dgm:t>
    </dgm:pt>
    <dgm:pt modelId="{25F2F30B-AD94-4905-A32B-6F78AAC814FE}">
      <dgm:prSet custT="1"/>
      <dgm:spPr/>
      <dgm:t>
        <a:bodyPr/>
        <a:lstStyle/>
        <a:p>
          <a:pPr marL="3670300" indent="3175" algn="l">
            <a:tabLst/>
          </a:pPr>
          <a:r>
            <a:rPr lang="ru-RU" sz="2000" b="1" i="1" dirty="0" smtClean="0">
              <a:solidFill>
                <a:srgbClr val="FFFF00"/>
              </a:solidFill>
              <a:latin typeface="Times New Roman" pitchFamily="18" charset="0"/>
              <a:cs typeface="Times New Roman" pitchFamily="18" charset="0"/>
            </a:rPr>
            <a:t>Региональные ЧС</a:t>
          </a:r>
          <a:r>
            <a:rPr lang="ru-RU" sz="2000" b="1" i="1" dirty="0" smtClean="0">
              <a:solidFill>
                <a:schemeClr val="bg1"/>
              </a:solidFill>
              <a:latin typeface="Times New Roman" pitchFamily="18" charset="0"/>
              <a:cs typeface="Times New Roman" pitchFamily="18" charset="0"/>
            </a:rPr>
            <a:t> </a:t>
          </a:r>
          <a:r>
            <a:rPr lang="ru-RU" sz="2000" b="0" i="1" dirty="0" smtClean="0">
              <a:solidFill>
                <a:schemeClr val="accent1"/>
              </a:solidFill>
              <a:latin typeface="Times New Roman" pitchFamily="18" charset="0"/>
              <a:cs typeface="Times New Roman" pitchFamily="18" charset="0"/>
            </a:rPr>
            <a:t>ограничиваются пределом</a:t>
          </a:r>
          <a:br>
            <a:rPr lang="ru-RU" sz="2000" b="0" i="1" dirty="0" smtClean="0">
              <a:solidFill>
                <a:schemeClr val="accent1"/>
              </a:solidFill>
              <a:latin typeface="Times New Roman" pitchFamily="18" charset="0"/>
              <a:cs typeface="Times New Roman" pitchFamily="18" charset="0"/>
            </a:rPr>
          </a:br>
          <a:r>
            <a:rPr lang="ru-RU" sz="2000" b="0" i="1" dirty="0" smtClean="0">
              <a:solidFill>
                <a:schemeClr val="accent1"/>
              </a:solidFill>
              <a:latin typeface="Times New Roman" pitchFamily="18" charset="0"/>
              <a:cs typeface="Times New Roman" pitchFamily="18" charset="0"/>
            </a:rPr>
            <a:t>области или экономического района.</a:t>
          </a:r>
          <a:endParaRPr lang="ru-RU" sz="2000" b="0" i="1" dirty="0">
            <a:solidFill>
              <a:schemeClr val="accent1"/>
            </a:solidFill>
            <a:latin typeface="Times New Roman" pitchFamily="18" charset="0"/>
            <a:cs typeface="Times New Roman" pitchFamily="18" charset="0"/>
          </a:endParaRPr>
        </a:p>
      </dgm:t>
    </dgm:pt>
    <dgm:pt modelId="{0EF25763-6D0D-472A-A882-36CC56743661}" type="parTrans" cxnId="{9D7089D4-0576-47B9-AE9E-249DCF096D20}">
      <dgm:prSet/>
      <dgm:spPr/>
      <dgm:t>
        <a:bodyPr/>
        <a:lstStyle/>
        <a:p>
          <a:endParaRPr lang="ru-RU" sz="3200">
            <a:solidFill>
              <a:schemeClr val="bg1"/>
            </a:solidFill>
            <a:latin typeface="Times New Roman" pitchFamily="18" charset="0"/>
            <a:cs typeface="Times New Roman" pitchFamily="18" charset="0"/>
          </a:endParaRPr>
        </a:p>
      </dgm:t>
    </dgm:pt>
    <dgm:pt modelId="{585F1FDC-1A8E-4815-8799-64BCE2C68AB9}" type="sibTrans" cxnId="{9D7089D4-0576-47B9-AE9E-249DCF096D20}">
      <dgm:prSet/>
      <dgm:spPr/>
      <dgm:t>
        <a:bodyPr/>
        <a:lstStyle/>
        <a:p>
          <a:endParaRPr lang="ru-RU" sz="3200">
            <a:solidFill>
              <a:schemeClr val="bg1"/>
            </a:solidFill>
            <a:latin typeface="Times New Roman" pitchFamily="18" charset="0"/>
            <a:cs typeface="Times New Roman" pitchFamily="18" charset="0"/>
          </a:endParaRPr>
        </a:p>
      </dgm:t>
    </dgm:pt>
    <dgm:pt modelId="{519B47E7-E7AE-47D1-9F80-8EC1157039F5}">
      <dgm:prSet custT="1"/>
      <dgm:spPr/>
      <dgm:t>
        <a:bodyPr/>
        <a:lstStyle/>
        <a:p>
          <a:pPr marL="3673475" indent="0" algn="l"/>
          <a:r>
            <a:rPr lang="ru-RU" sz="2000" b="1" i="1" dirty="0" smtClean="0">
              <a:solidFill>
                <a:srgbClr val="FFFF00"/>
              </a:solidFill>
              <a:latin typeface="Times New Roman" pitchFamily="18" charset="0"/>
              <a:cs typeface="Times New Roman" pitchFamily="18" charset="0"/>
            </a:rPr>
            <a:t>Национальные ЧС</a:t>
          </a:r>
          <a:r>
            <a:rPr lang="ru-RU" sz="2000" dirty="0" smtClean="0">
              <a:solidFill>
                <a:srgbClr val="FFFF00"/>
              </a:solidFill>
              <a:latin typeface="Times New Roman" pitchFamily="18" charset="0"/>
              <a:cs typeface="Times New Roman" pitchFamily="18" charset="0"/>
            </a:rPr>
            <a:t> </a:t>
          </a:r>
          <a:r>
            <a:rPr lang="ru-RU" sz="2000" dirty="0" smtClean="0">
              <a:solidFill>
                <a:schemeClr val="accent1"/>
              </a:solidFill>
              <a:latin typeface="Times New Roman" pitchFamily="18" charset="0"/>
              <a:cs typeface="Times New Roman" pitchFamily="18" charset="0"/>
            </a:rPr>
            <a:t>охватывают государство.</a:t>
          </a:r>
          <a:endParaRPr lang="ru-RU" sz="2000" dirty="0">
            <a:solidFill>
              <a:schemeClr val="accent1"/>
            </a:solidFill>
            <a:latin typeface="Times New Roman" pitchFamily="18" charset="0"/>
            <a:cs typeface="Times New Roman" pitchFamily="18" charset="0"/>
          </a:endParaRPr>
        </a:p>
      </dgm:t>
    </dgm:pt>
    <dgm:pt modelId="{FD570F28-680F-479B-84C1-2A2ECD1F639E}" type="parTrans" cxnId="{A508AC21-5027-4021-A714-FFAE258F3207}">
      <dgm:prSet/>
      <dgm:spPr/>
      <dgm:t>
        <a:bodyPr/>
        <a:lstStyle/>
        <a:p>
          <a:endParaRPr lang="ru-RU" sz="3200">
            <a:solidFill>
              <a:schemeClr val="bg1"/>
            </a:solidFill>
            <a:latin typeface="Times New Roman" pitchFamily="18" charset="0"/>
            <a:cs typeface="Times New Roman" pitchFamily="18" charset="0"/>
          </a:endParaRPr>
        </a:p>
      </dgm:t>
    </dgm:pt>
    <dgm:pt modelId="{0EA0679E-136E-4252-9BF2-E7AE40663E36}" type="sibTrans" cxnId="{A508AC21-5027-4021-A714-FFAE258F3207}">
      <dgm:prSet/>
      <dgm:spPr/>
      <dgm:t>
        <a:bodyPr/>
        <a:lstStyle/>
        <a:p>
          <a:endParaRPr lang="ru-RU" sz="3200">
            <a:solidFill>
              <a:schemeClr val="bg1"/>
            </a:solidFill>
            <a:latin typeface="Times New Roman" pitchFamily="18" charset="0"/>
            <a:cs typeface="Times New Roman" pitchFamily="18" charset="0"/>
          </a:endParaRPr>
        </a:p>
      </dgm:t>
    </dgm:pt>
    <dgm:pt modelId="{05B64BAE-C41E-4F90-AE39-E914D2248FDB}">
      <dgm:prSet custT="1"/>
      <dgm:spPr/>
      <dgm:t>
        <a:bodyPr/>
        <a:lstStyle/>
        <a:p>
          <a:pPr marL="3673475" indent="0" algn="l"/>
          <a:endParaRPr lang="en-US" sz="2000" b="1" i="1" dirty="0" smtClean="0">
            <a:solidFill>
              <a:srgbClr val="FFFF00"/>
            </a:solidFill>
            <a:latin typeface="Times New Roman" pitchFamily="18" charset="0"/>
            <a:cs typeface="Times New Roman" pitchFamily="18" charset="0"/>
          </a:endParaRPr>
        </a:p>
        <a:p>
          <a:pPr marL="3673475" indent="0" algn="l"/>
          <a:r>
            <a:rPr lang="ru-RU" sz="2000" b="1" i="1" dirty="0" smtClean="0">
              <a:solidFill>
                <a:srgbClr val="FFFF00"/>
              </a:solidFill>
              <a:latin typeface="Times New Roman" pitchFamily="18" charset="0"/>
              <a:cs typeface="Times New Roman" pitchFamily="18" charset="0"/>
            </a:rPr>
            <a:t>Глобальные ЧС</a:t>
          </a:r>
          <a:r>
            <a:rPr lang="ru-RU" sz="2000" dirty="0" smtClean="0">
              <a:solidFill>
                <a:srgbClr val="FFFF00"/>
              </a:solidFill>
              <a:latin typeface="Times New Roman" pitchFamily="18" charset="0"/>
              <a:cs typeface="Times New Roman" pitchFamily="18" charset="0"/>
            </a:rPr>
            <a:t> </a:t>
          </a:r>
          <a:r>
            <a:rPr lang="ru-RU" sz="2000" dirty="0" smtClean="0">
              <a:solidFill>
                <a:schemeClr val="accent1"/>
              </a:solidFill>
              <a:latin typeface="Times New Roman" pitchFamily="18" charset="0"/>
              <a:cs typeface="Times New Roman" pitchFamily="18" charset="0"/>
            </a:rPr>
            <a:t>выходят за пределы одной страны и распространяются на другие государства.</a:t>
          </a:r>
          <a:endParaRPr lang="ru-RU" sz="2000" dirty="0">
            <a:solidFill>
              <a:schemeClr val="accent1"/>
            </a:solidFill>
            <a:latin typeface="Times New Roman" pitchFamily="18" charset="0"/>
            <a:cs typeface="Times New Roman" pitchFamily="18" charset="0"/>
          </a:endParaRPr>
        </a:p>
      </dgm:t>
    </dgm:pt>
    <dgm:pt modelId="{3C45D255-FF19-40BD-838F-7629E84E4FA1}" type="sibTrans" cxnId="{BA57E124-FA2B-4346-90B9-FF7B883DB8BA}">
      <dgm:prSet/>
      <dgm:spPr/>
      <dgm:t>
        <a:bodyPr/>
        <a:lstStyle/>
        <a:p>
          <a:endParaRPr lang="ru-RU" sz="3200">
            <a:solidFill>
              <a:schemeClr val="bg1"/>
            </a:solidFill>
            <a:latin typeface="Times New Roman" pitchFamily="18" charset="0"/>
            <a:cs typeface="Times New Roman" pitchFamily="18" charset="0"/>
          </a:endParaRPr>
        </a:p>
      </dgm:t>
    </dgm:pt>
    <dgm:pt modelId="{F742DF88-52B0-436B-990A-6CCA2A8648D3}" type="parTrans" cxnId="{BA57E124-FA2B-4346-90B9-FF7B883DB8BA}">
      <dgm:prSet/>
      <dgm:spPr/>
      <dgm:t>
        <a:bodyPr/>
        <a:lstStyle/>
        <a:p>
          <a:endParaRPr lang="ru-RU" sz="3200">
            <a:solidFill>
              <a:schemeClr val="bg1"/>
            </a:solidFill>
            <a:latin typeface="Times New Roman" pitchFamily="18" charset="0"/>
            <a:cs typeface="Times New Roman" pitchFamily="18" charset="0"/>
          </a:endParaRPr>
        </a:p>
      </dgm:t>
    </dgm:pt>
    <dgm:pt modelId="{EF173A13-1581-4504-B023-1767B2A93D45}" type="pres">
      <dgm:prSet presAssocID="{EE273108-C427-409A-8E29-E2A6F570814E}" presName="composite" presStyleCnt="0">
        <dgm:presLayoutVars>
          <dgm:chMax val="5"/>
          <dgm:dir/>
          <dgm:resizeHandles val="exact"/>
        </dgm:presLayoutVars>
      </dgm:prSet>
      <dgm:spPr/>
      <dgm:t>
        <a:bodyPr/>
        <a:lstStyle/>
        <a:p>
          <a:endParaRPr lang="ru-RU"/>
        </a:p>
      </dgm:t>
    </dgm:pt>
    <dgm:pt modelId="{0A20C3BA-0715-468B-86FC-3AF752211DA8}" type="pres">
      <dgm:prSet presAssocID="{CB651878-6F8B-404F-9D06-1D540B69CD92}" presName="circle1" presStyleLbl="lnNode1" presStyleIdx="0" presStyleCnt="5"/>
      <dgm:spPr>
        <a:prstGeom prst="flowChartConnector">
          <a:avLst/>
        </a:prstGeom>
        <a:solidFill>
          <a:srgbClr val="0070C0"/>
        </a:solidFill>
        <a:ln>
          <a:solidFill>
            <a:srgbClr val="3108C8"/>
          </a:solidFill>
        </a:ln>
        <a:scene3d>
          <a:camera prst="orthographicFront" fov="0">
            <a:rot lat="0" lon="0" rev="0"/>
          </a:camera>
          <a:lightRig rig="contrasting" dir="t">
            <a:rot lat="0" lon="0" rev="12000000"/>
          </a:lightRig>
        </a:scene3d>
        <a:sp3d contourW="12700" prstMaterial="powder">
          <a:bevelT h="50800"/>
          <a:contourClr>
            <a:srgbClr val="002060"/>
          </a:contourClr>
        </a:sp3d>
      </dgm:spPr>
      <dgm:t>
        <a:bodyPr/>
        <a:lstStyle/>
        <a:p>
          <a:endParaRPr lang="ru-RU"/>
        </a:p>
      </dgm:t>
    </dgm:pt>
    <dgm:pt modelId="{02A183CB-5C45-4301-A7CD-59BF65E3B339}" type="pres">
      <dgm:prSet presAssocID="{CB651878-6F8B-404F-9D06-1D540B69CD92}" presName="text1" presStyleLbl="revTx" presStyleIdx="0" presStyleCnt="5" custScaleX="598830">
        <dgm:presLayoutVars>
          <dgm:bulletEnabled val="1"/>
        </dgm:presLayoutVars>
      </dgm:prSet>
      <dgm:spPr/>
      <dgm:t>
        <a:bodyPr/>
        <a:lstStyle/>
        <a:p>
          <a:endParaRPr lang="ru-RU"/>
        </a:p>
      </dgm:t>
    </dgm:pt>
    <dgm:pt modelId="{B6F9B178-1FD9-40E5-95DB-E988589805EB}" type="pres">
      <dgm:prSet presAssocID="{CB651878-6F8B-404F-9D06-1D540B69CD92}" presName="line1" presStyleLbl="callout" presStyleIdx="0" presStyleCnt="10"/>
      <dgm:spPr/>
    </dgm:pt>
    <dgm:pt modelId="{FF05E3C9-CF50-4D3B-9065-FC4965E1F6C0}" type="pres">
      <dgm:prSet presAssocID="{CB651878-6F8B-404F-9D06-1D540B69CD92}" presName="d1" presStyleLbl="callout" presStyleIdx="1" presStyleCnt="10" custScaleX="98380" custScaleY="101372"/>
      <dgm:spPr/>
      <dgm:t>
        <a:bodyPr/>
        <a:lstStyle/>
        <a:p>
          <a:endParaRPr lang="ru-RU"/>
        </a:p>
      </dgm:t>
    </dgm:pt>
    <dgm:pt modelId="{AB0B2066-FC55-45C8-A904-96B41021AFD3}" type="pres">
      <dgm:prSet presAssocID="{9E0FBB5A-6DF2-4F52-A93E-2CB46087C6C5}" presName="circle2" presStyleLbl="lnNode1" presStyleIdx="1" presStyleCnt="5"/>
      <dgm:spPr>
        <a:solidFill>
          <a:srgbClr val="00B0F0"/>
        </a:solidFill>
      </dgm:spPr>
      <dgm:t>
        <a:bodyPr/>
        <a:lstStyle/>
        <a:p>
          <a:endParaRPr lang="ru-RU"/>
        </a:p>
      </dgm:t>
    </dgm:pt>
    <dgm:pt modelId="{C29B789F-4B67-41D8-84CC-84ED9E6ABD9E}" type="pres">
      <dgm:prSet presAssocID="{9E0FBB5A-6DF2-4F52-A93E-2CB46087C6C5}" presName="text2" presStyleLbl="revTx" presStyleIdx="1" presStyleCnt="5" custScaleX="598830">
        <dgm:presLayoutVars>
          <dgm:bulletEnabled val="1"/>
        </dgm:presLayoutVars>
      </dgm:prSet>
      <dgm:spPr/>
      <dgm:t>
        <a:bodyPr/>
        <a:lstStyle/>
        <a:p>
          <a:endParaRPr lang="ru-RU"/>
        </a:p>
      </dgm:t>
    </dgm:pt>
    <dgm:pt modelId="{9AC7BA3C-9EAD-4D71-8A51-17660217F72C}" type="pres">
      <dgm:prSet presAssocID="{9E0FBB5A-6DF2-4F52-A93E-2CB46087C6C5}" presName="line2" presStyleLbl="callout" presStyleIdx="2" presStyleCnt="10"/>
      <dgm:spPr/>
    </dgm:pt>
    <dgm:pt modelId="{74EAE1B7-E2A8-4A7D-841A-0C83269E77F9}" type="pres">
      <dgm:prSet presAssocID="{9E0FBB5A-6DF2-4F52-A93E-2CB46087C6C5}" presName="d2" presStyleLbl="callout" presStyleIdx="3" presStyleCnt="10"/>
      <dgm:spPr/>
    </dgm:pt>
    <dgm:pt modelId="{7EB74F0B-2B89-4DEC-8607-C2A0F84F2345}" type="pres">
      <dgm:prSet presAssocID="{25F2F30B-AD94-4905-A32B-6F78AAC814FE}" presName="circle3" presStyleLbl="lnNode1" presStyleIdx="2" presStyleCnt="5"/>
      <dgm:spPr>
        <a:solidFill>
          <a:srgbClr val="1BB10F"/>
        </a:solidFill>
        <a:ln>
          <a:solidFill>
            <a:schemeClr val="dk1">
              <a:hueOff val="0"/>
              <a:satOff val="0"/>
              <a:lumOff val="0"/>
            </a:schemeClr>
          </a:solidFill>
        </a:ln>
      </dgm:spPr>
      <dgm:t>
        <a:bodyPr/>
        <a:lstStyle/>
        <a:p>
          <a:endParaRPr lang="ru-RU"/>
        </a:p>
      </dgm:t>
    </dgm:pt>
    <dgm:pt modelId="{937888CC-593A-4A05-827D-4BB79C7841BC}" type="pres">
      <dgm:prSet presAssocID="{25F2F30B-AD94-4905-A32B-6F78AAC814FE}" presName="text3" presStyleLbl="revTx" presStyleIdx="2" presStyleCnt="5" custScaleX="598830">
        <dgm:presLayoutVars>
          <dgm:bulletEnabled val="1"/>
        </dgm:presLayoutVars>
      </dgm:prSet>
      <dgm:spPr/>
      <dgm:t>
        <a:bodyPr/>
        <a:lstStyle/>
        <a:p>
          <a:endParaRPr lang="ru-RU"/>
        </a:p>
      </dgm:t>
    </dgm:pt>
    <dgm:pt modelId="{5FF40847-10BD-4C32-AFB4-D3653D18D8F0}" type="pres">
      <dgm:prSet presAssocID="{25F2F30B-AD94-4905-A32B-6F78AAC814FE}" presName="line3" presStyleLbl="callout" presStyleIdx="4" presStyleCnt="10"/>
      <dgm:spPr/>
    </dgm:pt>
    <dgm:pt modelId="{288CB729-C1EC-47AD-B3A2-2D29F304558D}" type="pres">
      <dgm:prSet presAssocID="{25F2F30B-AD94-4905-A32B-6F78AAC814FE}" presName="d3" presStyleLbl="callout" presStyleIdx="5" presStyleCnt="10"/>
      <dgm:spPr/>
    </dgm:pt>
    <dgm:pt modelId="{D2EC8DA2-EA2C-400E-A8AC-88F7E1BD1A6B}" type="pres">
      <dgm:prSet presAssocID="{519B47E7-E7AE-47D1-9F80-8EC1157039F5}" presName="circle4" presStyleLbl="lnNode1" presStyleIdx="3" presStyleCnt="5"/>
      <dgm:spPr>
        <a:solidFill>
          <a:srgbClr val="FFFF00"/>
        </a:solidFill>
        <a:ln>
          <a:solidFill>
            <a:srgbClr val="FFFF00"/>
          </a:solidFill>
        </a:ln>
      </dgm:spPr>
      <dgm:t>
        <a:bodyPr/>
        <a:lstStyle/>
        <a:p>
          <a:endParaRPr lang="ru-RU"/>
        </a:p>
      </dgm:t>
    </dgm:pt>
    <dgm:pt modelId="{DC52B726-2644-40C5-B26F-648F44B592CD}" type="pres">
      <dgm:prSet presAssocID="{519B47E7-E7AE-47D1-9F80-8EC1157039F5}" presName="text4" presStyleLbl="revTx" presStyleIdx="3" presStyleCnt="5" custScaleX="598830">
        <dgm:presLayoutVars>
          <dgm:bulletEnabled val="1"/>
        </dgm:presLayoutVars>
      </dgm:prSet>
      <dgm:spPr/>
      <dgm:t>
        <a:bodyPr/>
        <a:lstStyle/>
        <a:p>
          <a:endParaRPr lang="ru-RU"/>
        </a:p>
      </dgm:t>
    </dgm:pt>
    <dgm:pt modelId="{87D1948C-9DA1-4BD5-9D18-29ED4BE1257E}" type="pres">
      <dgm:prSet presAssocID="{519B47E7-E7AE-47D1-9F80-8EC1157039F5}" presName="line4" presStyleLbl="callout" presStyleIdx="6" presStyleCnt="10"/>
      <dgm:spPr/>
    </dgm:pt>
    <dgm:pt modelId="{E3D810C5-8073-45C7-86E5-B7ADDCDD27F5}" type="pres">
      <dgm:prSet presAssocID="{519B47E7-E7AE-47D1-9F80-8EC1157039F5}" presName="d4" presStyleLbl="callout" presStyleIdx="7" presStyleCnt="10"/>
      <dgm:spPr/>
    </dgm:pt>
    <dgm:pt modelId="{323EF8DB-06EA-4B1B-BEFC-797244E5341C}" type="pres">
      <dgm:prSet presAssocID="{05B64BAE-C41E-4F90-AE39-E914D2248FDB}" presName="circle5" presStyleLbl="lnNode1" presStyleIdx="4" presStyleCnt="5"/>
      <dgm:spPr>
        <a:solidFill>
          <a:srgbClr val="FE6700"/>
        </a:solidFill>
        <a:ln>
          <a:solidFill>
            <a:schemeClr val="dk1">
              <a:hueOff val="0"/>
              <a:satOff val="0"/>
              <a:lumOff val="0"/>
            </a:schemeClr>
          </a:solidFill>
        </a:ln>
      </dgm:spPr>
      <dgm:t>
        <a:bodyPr/>
        <a:lstStyle/>
        <a:p>
          <a:endParaRPr lang="ru-RU"/>
        </a:p>
      </dgm:t>
    </dgm:pt>
    <dgm:pt modelId="{52B646F9-6E15-4F41-823F-766BA685A531}" type="pres">
      <dgm:prSet presAssocID="{05B64BAE-C41E-4F90-AE39-E914D2248FDB}" presName="text5" presStyleLbl="revTx" presStyleIdx="4" presStyleCnt="5" custScaleX="598830" custScaleY="134058">
        <dgm:presLayoutVars>
          <dgm:bulletEnabled val="1"/>
        </dgm:presLayoutVars>
      </dgm:prSet>
      <dgm:spPr/>
      <dgm:t>
        <a:bodyPr/>
        <a:lstStyle/>
        <a:p>
          <a:endParaRPr lang="ru-RU"/>
        </a:p>
      </dgm:t>
    </dgm:pt>
    <dgm:pt modelId="{A3B37BF7-E4F7-4405-9012-D91A76FEDCA3}" type="pres">
      <dgm:prSet presAssocID="{05B64BAE-C41E-4F90-AE39-E914D2248FDB}" presName="line5" presStyleLbl="callout" presStyleIdx="8" presStyleCnt="10"/>
      <dgm:spPr/>
    </dgm:pt>
    <dgm:pt modelId="{7E6FEC1E-40F4-4FCA-8DC4-177732410F56}" type="pres">
      <dgm:prSet presAssocID="{05B64BAE-C41E-4F90-AE39-E914D2248FDB}" presName="d5" presStyleLbl="callout" presStyleIdx="9" presStyleCnt="10"/>
      <dgm:spPr/>
    </dgm:pt>
  </dgm:ptLst>
  <dgm:cxnLst>
    <dgm:cxn modelId="{9D7089D4-0576-47B9-AE9E-249DCF096D20}" srcId="{EE273108-C427-409A-8E29-E2A6F570814E}" destId="{25F2F30B-AD94-4905-A32B-6F78AAC814FE}" srcOrd="2" destOrd="0" parTransId="{0EF25763-6D0D-472A-A882-36CC56743661}" sibTransId="{585F1FDC-1A8E-4815-8799-64BCE2C68AB9}"/>
    <dgm:cxn modelId="{BB9BDD80-3762-4BCA-B0D1-F008F04FABF7}" type="presOf" srcId="{CB651878-6F8B-404F-9D06-1D540B69CD92}" destId="{02A183CB-5C45-4301-A7CD-59BF65E3B339}" srcOrd="0" destOrd="0" presId="urn:microsoft.com/office/officeart/2005/8/layout/target1"/>
    <dgm:cxn modelId="{95B86E39-771F-4558-8942-B886234B4943}" srcId="{EE273108-C427-409A-8E29-E2A6F570814E}" destId="{9E0FBB5A-6DF2-4F52-A93E-2CB46087C6C5}" srcOrd="1" destOrd="0" parTransId="{96AF60DF-4B58-4AEA-A240-62FF40511F3C}" sibTransId="{DB990D22-C296-4341-B11C-810AF1B2322C}"/>
    <dgm:cxn modelId="{A183F3C7-0462-44C5-AD3A-803FF52DBC39}" type="presOf" srcId="{519B47E7-E7AE-47D1-9F80-8EC1157039F5}" destId="{DC52B726-2644-40C5-B26F-648F44B592CD}" srcOrd="0" destOrd="0" presId="urn:microsoft.com/office/officeart/2005/8/layout/target1"/>
    <dgm:cxn modelId="{C9DC5147-F1E6-4D80-92C6-BBA0C4B7F3F0}" type="presOf" srcId="{EE273108-C427-409A-8E29-E2A6F570814E}" destId="{EF173A13-1581-4504-B023-1767B2A93D45}" srcOrd="0" destOrd="0" presId="urn:microsoft.com/office/officeart/2005/8/layout/target1"/>
    <dgm:cxn modelId="{BA57E124-FA2B-4346-90B9-FF7B883DB8BA}" srcId="{EE273108-C427-409A-8E29-E2A6F570814E}" destId="{05B64BAE-C41E-4F90-AE39-E914D2248FDB}" srcOrd="4" destOrd="0" parTransId="{F742DF88-52B0-436B-990A-6CCA2A8648D3}" sibTransId="{3C45D255-FF19-40BD-838F-7629E84E4FA1}"/>
    <dgm:cxn modelId="{48483644-6B4F-4C69-8749-62DA46E8BF3D}" srcId="{EE273108-C427-409A-8E29-E2A6F570814E}" destId="{CB651878-6F8B-404F-9D06-1D540B69CD92}" srcOrd="0" destOrd="0" parTransId="{19EFF679-B617-4BD2-82E5-1CE3458EAFD1}" sibTransId="{E2AECA13-EC1F-4EE6-818B-7197B72EFB0D}"/>
    <dgm:cxn modelId="{A508AC21-5027-4021-A714-FFAE258F3207}" srcId="{EE273108-C427-409A-8E29-E2A6F570814E}" destId="{519B47E7-E7AE-47D1-9F80-8EC1157039F5}" srcOrd="3" destOrd="0" parTransId="{FD570F28-680F-479B-84C1-2A2ECD1F639E}" sibTransId="{0EA0679E-136E-4252-9BF2-E7AE40663E36}"/>
    <dgm:cxn modelId="{BD0A94B7-92B7-46C6-B3D3-F878D8C0C9BB}" type="presOf" srcId="{9E0FBB5A-6DF2-4F52-A93E-2CB46087C6C5}" destId="{C29B789F-4B67-41D8-84CC-84ED9E6ABD9E}" srcOrd="0" destOrd="0" presId="urn:microsoft.com/office/officeart/2005/8/layout/target1"/>
    <dgm:cxn modelId="{6BE617B5-6EF2-4C4B-B023-BD1873F311E2}" type="presOf" srcId="{25F2F30B-AD94-4905-A32B-6F78AAC814FE}" destId="{937888CC-593A-4A05-827D-4BB79C7841BC}" srcOrd="0" destOrd="0" presId="urn:microsoft.com/office/officeart/2005/8/layout/target1"/>
    <dgm:cxn modelId="{47B8E7FA-BD79-46F7-94FE-41C8B2BFC875}" type="presOf" srcId="{05B64BAE-C41E-4F90-AE39-E914D2248FDB}" destId="{52B646F9-6E15-4F41-823F-766BA685A531}" srcOrd="0" destOrd="0" presId="urn:microsoft.com/office/officeart/2005/8/layout/target1"/>
    <dgm:cxn modelId="{637595E7-C796-4C1F-9BEF-8D14E888C88A}" type="presParOf" srcId="{EF173A13-1581-4504-B023-1767B2A93D45}" destId="{0A20C3BA-0715-468B-86FC-3AF752211DA8}" srcOrd="0" destOrd="0" presId="urn:microsoft.com/office/officeart/2005/8/layout/target1"/>
    <dgm:cxn modelId="{695D4E70-A049-4FF9-9424-BFBF256A34F1}" type="presParOf" srcId="{EF173A13-1581-4504-B023-1767B2A93D45}" destId="{02A183CB-5C45-4301-A7CD-59BF65E3B339}" srcOrd="1" destOrd="0" presId="urn:microsoft.com/office/officeart/2005/8/layout/target1"/>
    <dgm:cxn modelId="{A5C14015-16FF-46FC-9E31-407D7A21B0BA}" type="presParOf" srcId="{EF173A13-1581-4504-B023-1767B2A93D45}" destId="{B6F9B178-1FD9-40E5-95DB-E988589805EB}" srcOrd="2" destOrd="0" presId="urn:microsoft.com/office/officeart/2005/8/layout/target1"/>
    <dgm:cxn modelId="{A1DA3323-5707-46FC-9114-27E5D869B768}" type="presParOf" srcId="{EF173A13-1581-4504-B023-1767B2A93D45}" destId="{FF05E3C9-CF50-4D3B-9065-FC4965E1F6C0}" srcOrd="3" destOrd="0" presId="urn:microsoft.com/office/officeart/2005/8/layout/target1"/>
    <dgm:cxn modelId="{7864BE64-7DC8-4ACD-B271-200748E07238}" type="presParOf" srcId="{EF173A13-1581-4504-B023-1767B2A93D45}" destId="{AB0B2066-FC55-45C8-A904-96B41021AFD3}" srcOrd="4" destOrd="0" presId="urn:microsoft.com/office/officeart/2005/8/layout/target1"/>
    <dgm:cxn modelId="{38881CBF-EADF-4FD8-BECF-E0D42B48A51E}" type="presParOf" srcId="{EF173A13-1581-4504-B023-1767B2A93D45}" destId="{C29B789F-4B67-41D8-84CC-84ED9E6ABD9E}" srcOrd="5" destOrd="0" presId="urn:microsoft.com/office/officeart/2005/8/layout/target1"/>
    <dgm:cxn modelId="{C0064AA5-3A01-456A-8707-EB1A3391E780}" type="presParOf" srcId="{EF173A13-1581-4504-B023-1767B2A93D45}" destId="{9AC7BA3C-9EAD-4D71-8A51-17660217F72C}" srcOrd="6" destOrd="0" presId="urn:microsoft.com/office/officeart/2005/8/layout/target1"/>
    <dgm:cxn modelId="{39EBADEC-8E72-401C-8931-5143F1BF03AA}" type="presParOf" srcId="{EF173A13-1581-4504-B023-1767B2A93D45}" destId="{74EAE1B7-E2A8-4A7D-841A-0C83269E77F9}" srcOrd="7" destOrd="0" presId="urn:microsoft.com/office/officeart/2005/8/layout/target1"/>
    <dgm:cxn modelId="{8EA207EE-C34D-4D57-9365-1D2E8DDF83B2}" type="presParOf" srcId="{EF173A13-1581-4504-B023-1767B2A93D45}" destId="{7EB74F0B-2B89-4DEC-8607-C2A0F84F2345}" srcOrd="8" destOrd="0" presId="urn:microsoft.com/office/officeart/2005/8/layout/target1"/>
    <dgm:cxn modelId="{D82F2318-C78C-4572-B582-2214EAFFD981}" type="presParOf" srcId="{EF173A13-1581-4504-B023-1767B2A93D45}" destId="{937888CC-593A-4A05-827D-4BB79C7841BC}" srcOrd="9" destOrd="0" presId="urn:microsoft.com/office/officeart/2005/8/layout/target1"/>
    <dgm:cxn modelId="{68EE4CB0-30E4-4A7B-A804-C4F9C21BA2FE}" type="presParOf" srcId="{EF173A13-1581-4504-B023-1767B2A93D45}" destId="{5FF40847-10BD-4C32-AFB4-D3653D18D8F0}" srcOrd="10" destOrd="0" presId="urn:microsoft.com/office/officeart/2005/8/layout/target1"/>
    <dgm:cxn modelId="{B1143344-9121-4406-B18B-6800361ECEC7}" type="presParOf" srcId="{EF173A13-1581-4504-B023-1767B2A93D45}" destId="{288CB729-C1EC-47AD-B3A2-2D29F304558D}" srcOrd="11" destOrd="0" presId="urn:microsoft.com/office/officeart/2005/8/layout/target1"/>
    <dgm:cxn modelId="{E62C629A-0559-4426-87A9-382ADDEA9F21}" type="presParOf" srcId="{EF173A13-1581-4504-B023-1767B2A93D45}" destId="{D2EC8DA2-EA2C-400E-A8AC-88F7E1BD1A6B}" srcOrd="12" destOrd="0" presId="urn:microsoft.com/office/officeart/2005/8/layout/target1"/>
    <dgm:cxn modelId="{9898F615-EE57-47D4-BD74-054E21CE8780}" type="presParOf" srcId="{EF173A13-1581-4504-B023-1767B2A93D45}" destId="{DC52B726-2644-40C5-B26F-648F44B592CD}" srcOrd="13" destOrd="0" presId="urn:microsoft.com/office/officeart/2005/8/layout/target1"/>
    <dgm:cxn modelId="{A7C5602E-49F6-460D-B316-59623390ADDF}" type="presParOf" srcId="{EF173A13-1581-4504-B023-1767B2A93D45}" destId="{87D1948C-9DA1-4BD5-9D18-29ED4BE1257E}" srcOrd="14" destOrd="0" presId="urn:microsoft.com/office/officeart/2005/8/layout/target1"/>
    <dgm:cxn modelId="{92B129B9-342B-436A-9ACA-9D9255CFBAE6}" type="presParOf" srcId="{EF173A13-1581-4504-B023-1767B2A93D45}" destId="{E3D810C5-8073-45C7-86E5-B7ADDCDD27F5}" srcOrd="15" destOrd="0" presId="urn:microsoft.com/office/officeart/2005/8/layout/target1"/>
    <dgm:cxn modelId="{3B7283FB-F96B-4EEB-B4D5-D159EEFEE0BE}" type="presParOf" srcId="{EF173A13-1581-4504-B023-1767B2A93D45}" destId="{323EF8DB-06EA-4B1B-BEFC-797244E5341C}" srcOrd="16" destOrd="0" presId="urn:microsoft.com/office/officeart/2005/8/layout/target1"/>
    <dgm:cxn modelId="{8819A813-CECB-4610-A389-CAB874FC4A35}" type="presParOf" srcId="{EF173A13-1581-4504-B023-1767B2A93D45}" destId="{52B646F9-6E15-4F41-823F-766BA685A531}" srcOrd="17" destOrd="0" presId="urn:microsoft.com/office/officeart/2005/8/layout/target1"/>
    <dgm:cxn modelId="{D0F1E8A4-60C9-4478-B3E0-DC8810D87233}" type="presParOf" srcId="{EF173A13-1581-4504-B023-1767B2A93D45}" destId="{A3B37BF7-E4F7-4405-9012-D91A76FEDCA3}" srcOrd="18" destOrd="0" presId="urn:microsoft.com/office/officeart/2005/8/layout/target1"/>
    <dgm:cxn modelId="{03DC3360-E6A8-4BD8-B6AE-5E11CC36DA78}" type="presParOf" srcId="{EF173A13-1581-4504-B023-1767B2A93D45}" destId="{7E6FEC1E-40F4-4FCA-8DC4-177732410F56}" srcOrd="19" destOrd="0" presId="urn:microsoft.com/office/officeart/2005/8/layout/target1"/>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26B5A6D-5097-45F7-8039-26C39C1E1AD9}" type="doc">
      <dgm:prSet loTypeId="urn:microsoft.com/office/officeart/2005/8/layout/hProcess10#1" loCatId="process" qsTypeId="urn:microsoft.com/office/officeart/2005/8/quickstyle/simple5" qsCatId="simple" csTypeId="urn:microsoft.com/office/officeart/2005/8/colors/accent6_1" csCatId="accent6" phldr="1"/>
      <dgm:spPr/>
      <dgm:t>
        <a:bodyPr/>
        <a:lstStyle/>
        <a:p>
          <a:endParaRPr lang="ru-RU"/>
        </a:p>
      </dgm:t>
    </dgm:pt>
    <dgm:pt modelId="{120FE79B-3BBA-433D-8864-B6FD34280BA8}">
      <dgm:prSet phldrT="[Текст]"/>
      <dgm:spPr>
        <a:solidFill>
          <a:srgbClr val="CC0000"/>
        </a:solidFill>
      </dgm:spPr>
      <dgm:t>
        <a:bodyPr/>
        <a:lstStyle/>
        <a:p>
          <a:r>
            <a:rPr lang="ru-RU" sz="2200" dirty="0" smtClean="0">
              <a:latin typeface="Times New Roman" pitchFamily="18" charset="0"/>
              <a:cs typeface="Times New Roman" pitchFamily="18" charset="0"/>
            </a:rPr>
            <a:t>Первичное космическое излучение</a:t>
          </a:r>
          <a:endParaRPr lang="ru-RU" sz="2200" dirty="0">
            <a:latin typeface="Times New Roman" pitchFamily="18" charset="0"/>
            <a:cs typeface="Times New Roman" pitchFamily="18" charset="0"/>
          </a:endParaRPr>
        </a:p>
      </dgm:t>
    </dgm:pt>
    <dgm:pt modelId="{8E475D52-5667-4ACB-BBB4-CE043685ECBE}" type="parTrans" cxnId="{8BFED22D-D624-43E6-B76D-ED253F905A9D}">
      <dgm:prSet/>
      <dgm:spPr/>
      <dgm:t>
        <a:bodyPr/>
        <a:lstStyle/>
        <a:p>
          <a:endParaRPr lang="ru-RU">
            <a:latin typeface="Times New Roman" pitchFamily="18" charset="0"/>
            <a:cs typeface="Times New Roman" pitchFamily="18" charset="0"/>
          </a:endParaRPr>
        </a:p>
      </dgm:t>
    </dgm:pt>
    <dgm:pt modelId="{9CE9ACCB-8174-48F0-AF4B-E361E9A86BC4}" type="sibTrans" cxnId="{8BFED22D-D624-43E6-B76D-ED253F905A9D}">
      <dgm:prSet/>
      <dgm:spPr/>
      <dgm:t>
        <a:bodyPr/>
        <a:lstStyle/>
        <a:p>
          <a:endParaRPr lang="ru-RU">
            <a:latin typeface="Times New Roman" pitchFamily="18" charset="0"/>
            <a:cs typeface="Times New Roman" pitchFamily="18" charset="0"/>
          </a:endParaRPr>
        </a:p>
      </dgm:t>
    </dgm:pt>
    <dgm:pt modelId="{6649C587-6E64-498E-A45C-62D2BBE9B7BA}">
      <dgm:prSet phldrT="[Текст]" custT="1"/>
      <dgm:spPr>
        <a:solidFill>
          <a:srgbClr val="CC0000"/>
        </a:solidFill>
      </dgm:spPr>
      <dgm:t>
        <a:bodyPr/>
        <a:lstStyle/>
        <a:p>
          <a:r>
            <a:rPr lang="ru-RU" sz="2000" smtClean="0">
              <a:latin typeface="Times New Roman" pitchFamily="18" charset="0"/>
              <a:cs typeface="Times New Roman" pitchFamily="18" charset="0"/>
            </a:rPr>
            <a:t>протоны</a:t>
          </a:r>
          <a:endParaRPr lang="ru-RU" sz="2000" dirty="0">
            <a:latin typeface="Times New Roman" pitchFamily="18" charset="0"/>
            <a:cs typeface="Times New Roman" pitchFamily="18" charset="0"/>
          </a:endParaRPr>
        </a:p>
      </dgm:t>
    </dgm:pt>
    <dgm:pt modelId="{A8286FC8-EABB-4018-BE48-4AB21CD242B7}" type="parTrans" cxnId="{DCC566A1-34FA-4769-A1E9-01FA6643DDFF}">
      <dgm:prSet/>
      <dgm:spPr/>
      <dgm:t>
        <a:bodyPr/>
        <a:lstStyle/>
        <a:p>
          <a:endParaRPr lang="ru-RU">
            <a:latin typeface="Times New Roman" pitchFamily="18" charset="0"/>
            <a:cs typeface="Times New Roman" pitchFamily="18" charset="0"/>
          </a:endParaRPr>
        </a:p>
      </dgm:t>
    </dgm:pt>
    <dgm:pt modelId="{4C33519A-9728-4D49-BE70-A1770793EEA4}" type="sibTrans" cxnId="{DCC566A1-34FA-4769-A1E9-01FA6643DDFF}">
      <dgm:prSet/>
      <dgm:spPr/>
      <dgm:t>
        <a:bodyPr/>
        <a:lstStyle/>
        <a:p>
          <a:endParaRPr lang="ru-RU">
            <a:latin typeface="Times New Roman" pitchFamily="18" charset="0"/>
            <a:cs typeface="Times New Roman" pitchFamily="18" charset="0"/>
          </a:endParaRPr>
        </a:p>
      </dgm:t>
    </dgm:pt>
    <dgm:pt modelId="{60937BC0-591C-46EF-9C2F-4B8CFAFAACFC}">
      <dgm:prSet phldrT="[Текст]" custT="1"/>
      <dgm:spPr>
        <a:solidFill>
          <a:srgbClr val="CC0000"/>
        </a:solidFill>
      </dgm:spPr>
      <dgm:t>
        <a:bodyPr/>
        <a:lstStyle/>
        <a:p>
          <a:r>
            <a:rPr lang="ru-RU" sz="2000" smtClean="0">
              <a:latin typeface="Times New Roman" pitchFamily="18" charset="0"/>
              <a:cs typeface="Times New Roman" pitchFamily="18" charset="0"/>
            </a:rPr>
            <a:t>альфа частицы</a:t>
          </a:r>
          <a:endParaRPr lang="ru-RU" sz="2000" dirty="0">
            <a:latin typeface="Times New Roman" pitchFamily="18" charset="0"/>
            <a:cs typeface="Times New Roman" pitchFamily="18" charset="0"/>
          </a:endParaRPr>
        </a:p>
      </dgm:t>
    </dgm:pt>
    <dgm:pt modelId="{462C7A97-941C-40B7-957A-05FEB23813F1}" type="parTrans" cxnId="{F8EB16B9-55BB-4CEC-B8A9-CE995ABFD6CB}">
      <dgm:prSet/>
      <dgm:spPr/>
      <dgm:t>
        <a:bodyPr/>
        <a:lstStyle/>
        <a:p>
          <a:endParaRPr lang="ru-RU">
            <a:latin typeface="Times New Roman" pitchFamily="18" charset="0"/>
            <a:cs typeface="Times New Roman" pitchFamily="18" charset="0"/>
          </a:endParaRPr>
        </a:p>
      </dgm:t>
    </dgm:pt>
    <dgm:pt modelId="{CDA5C51D-5A06-44E9-8E2A-42EBC1DA87B3}" type="sibTrans" cxnId="{F8EB16B9-55BB-4CEC-B8A9-CE995ABFD6CB}">
      <dgm:prSet/>
      <dgm:spPr/>
      <dgm:t>
        <a:bodyPr/>
        <a:lstStyle/>
        <a:p>
          <a:endParaRPr lang="ru-RU">
            <a:latin typeface="Times New Roman" pitchFamily="18" charset="0"/>
            <a:cs typeface="Times New Roman" pitchFamily="18" charset="0"/>
          </a:endParaRPr>
        </a:p>
      </dgm:t>
    </dgm:pt>
    <dgm:pt modelId="{27B2954F-39A1-48D1-8EEA-FEEE1C6CF5C2}">
      <dgm:prSet phldrT="[Текст]"/>
      <dgm:spPr>
        <a:solidFill>
          <a:srgbClr val="00B050"/>
        </a:solidFill>
      </dgm:spPr>
      <dgm:t>
        <a:bodyPr/>
        <a:lstStyle/>
        <a:p>
          <a:r>
            <a:rPr lang="ru-RU" sz="2200" dirty="0" smtClean="0">
              <a:latin typeface="Times New Roman" pitchFamily="18" charset="0"/>
              <a:cs typeface="Times New Roman" pitchFamily="18" charset="0"/>
            </a:rPr>
            <a:t>Вторичное излучение</a:t>
          </a:r>
          <a:endParaRPr lang="ru-RU" sz="2200" dirty="0">
            <a:latin typeface="Times New Roman" pitchFamily="18" charset="0"/>
            <a:cs typeface="Times New Roman" pitchFamily="18" charset="0"/>
          </a:endParaRPr>
        </a:p>
      </dgm:t>
    </dgm:pt>
    <dgm:pt modelId="{024A4F18-1A63-4FB7-8C56-F2E59AFC8266}" type="parTrans" cxnId="{E6824CEC-3CD9-432B-A599-5DC6E1B8EABD}">
      <dgm:prSet/>
      <dgm:spPr/>
      <dgm:t>
        <a:bodyPr/>
        <a:lstStyle/>
        <a:p>
          <a:endParaRPr lang="ru-RU">
            <a:latin typeface="Times New Roman" pitchFamily="18" charset="0"/>
            <a:cs typeface="Times New Roman" pitchFamily="18" charset="0"/>
          </a:endParaRPr>
        </a:p>
      </dgm:t>
    </dgm:pt>
    <dgm:pt modelId="{7B5AE274-CA94-4204-9BC6-F9DD7F6B7763}" type="sibTrans" cxnId="{E6824CEC-3CD9-432B-A599-5DC6E1B8EABD}">
      <dgm:prSet/>
      <dgm:spPr>
        <a:solidFill>
          <a:srgbClr val="00B050"/>
        </a:solidFill>
      </dgm:spPr>
      <dgm:t>
        <a:bodyPr/>
        <a:lstStyle/>
        <a:p>
          <a:endParaRPr lang="ru-RU">
            <a:latin typeface="Times New Roman" pitchFamily="18" charset="0"/>
            <a:cs typeface="Times New Roman" pitchFamily="18" charset="0"/>
          </a:endParaRPr>
        </a:p>
      </dgm:t>
    </dgm:pt>
    <dgm:pt modelId="{19938C9F-7C4A-4296-A9FE-84D075A00987}">
      <dgm:prSet phldrT="[Текст]" custT="1"/>
      <dgm:spPr>
        <a:solidFill>
          <a:srgbClr val="00B050"/>
        </a:solidFill>
      </dgm:spPr>
      <dgm:t>
        <a:bodyPr/>
        <a:lstStyle/>
        <a:p>
          <a:r>
            <a:rPr lang="ru-RU" sz="2000" dirty="0" smtClean="0">
              <a:latin typeface="Times New Roman" pitchFamily="18" charset="0"/>
              <a:cs typeface="Times New Roman" pitchFamily="18" charset="0"/>
            </a:rPr>
            <a:t>тритий</a:t>
          </a:r>
          <a:endParaRPr lang="ru-RU" sz="2000" dirty="0">
            <a:latin typeface="Times New Roman" pitchFamily="18" charset="0"/>
            <a:cs typeface="Times New Roman" pitchFamily="18" charset="0"/>
          </a:endParaRPr>
        </a:p>
      </dgm:t>
    </dgm:pt>
    <dgm:pt modelId="{53331D30-84B3-438A-B143-E53C96C598F2}" type="parTrans" cxnId="{CA4DC8AC-0C5E-4C78-B9CB-6C3B4DF30864}">
      <dgm:prSet/>
      <dgm:spPr/>
      <dgm:t>
        <a:bodyPr/>
        <a:lstStyle/>
        <a:p>
          <a:endParaRPr lang="ru-RU">
            <a:latin typeface="Times New Roman" pitchFamily="18" charset="0"/>
            <a:cs typeface="Times New Roman" pitchFamily="18" charset="0"/>
          </a:endParaRPr>
        </a:p>
      </dgm:t>
    </dgm:pt>
    <dgm:pt modelId="{E0C3C1B0-714B-4733-9F62-75F7B10A1E1B}" type="sibTrans" cxnId="{CA4DC8AC-0C5E-4C78-B9CB-6C3B4DF30864}">
      <dgm:prSet/>
      <dgm:spPr/>
      <dgm:t>
        <a:bodyPr/>
        <a:lstStyle/>
        <a:p>
          <a:endParaRPr lang="ru-RU">
            <a:latin typeface="Times New Roman" pitchFamily="18" charset="0"/>
            <a:cs typeface="Times New Roman" pitchFamily="18" charset="0"/>
          </a:endParaRPr>
        </a:p>
      </dgm:t>
    </dgm:pt>
    <dgm:pt modelId="{40BA77EB-B5F1-432B-9869-E53A667D02CC}">
      <dgm:prSet phldrT="[Текст]" custT="1"/>
      <dgm:spPr>
        <a:solidFill>
          <a:srgbClr val="00B050"/>
        </a:solidFill>
      </dgm:spPr>
      <dgm:t>
        <a:bodyPr/>
        <a:lstStyle/>
        <a:p>
          <a:r>
            <a:rPr lang="ru-RU" sz="2000" smtClean="0">
              <a:latin typeface="Times New Roman" pitchFamily="18" charset="0"/>
              <a:cs typeface="Times New Roman" pitchFamily="18" charset="0"/>
            </a:rPr>
            <a:t>углерод-14</a:t>
          </a:r>
          <a:endParaRPr lang="ru-RU" sz="2000" dirty="0">
            <a:latin typeface="Times New Roman" pitchFamily="18" charset="0"/>
            <a:cs typeface="Times New Roman" pitchFamily="18" charset="0"/>
          </a:endParaRPr>
        </a:p>
      </dgm:t>
    </dgm:pt>
    <dgm:pt modelId="{528FA568-E775-4BE4-B218-1E5CBED0B3F0}" type="parTrans" cxnId="{9D4FFDBB-FEBD-4FEF-ABA9-C5632ADB0B8F}">
      <dgm:prSet/>
      <dgm:spPr/>
      <dgm:t>
        <a:bodyPr/>
        <a:lstStyle/>
        <a:p>
          <a:endParaRPr lang="ru-RU">
            <a:latin typeface="Times New Roman" pitchFamily="18" charset="0"/>
            <a:cs typeface="Times New Roman" pitchFamily="18" charset="0"/>
          </a:endParaRPr>
        </a:p>
      </dgm:t>
    </dgm:pt>
    <dgm:pt modelId="{22373964-57E9-4FBD-92E1-DB53C2E2A8BD}" type="sibTrans" cxnId="{9D4FFDBB-FEBD-4FEF-ABA9-C5632ADB0B8F}">
      <dgm:prSet/>
      <dgm:spPr/>
      <dgm:t>
        <a:bodyPr/>
        <a:lstStyle/>
        <a:p>
          <a:endParaRPr lang="ru-RU">
            <a:latin typeface="Times New Roman" pitchFamily="18" charset="0"/>
            <a:cs typeface="Times New Roman" pitchFamily="18" charset="0"/>
          </a:endParaRPr>
        </a:p>
      </dgm:t>
    </dgm:pt>
    <dgm:pt modelId="{0215A5FF-1387-4872-9E88-74355AF19A4F}">
      <dgm:prSet phldrT="[Текст]"/>
      <dgm:spPr>
        <a:solidFill>
          <a:srgbClr val="7030A0"/>
        </a:solidFill>
      </dgm:spPr>
      <dgm:t>
        <a:bodyPr/>
        <a:lstStyle/>
        <a:p>
          <a:r>
            <a:rPr lang="ru-RU" sz="2100" smtClean="0">
              <a:latin typeface="Times New Roman" pitchFamily="18" charset="0"/>
              <a:cs typeface="Times New Roman" pitchFamily="18" charset="0"/>
            </a:rPr>
            <a:t>Изменение ДНК</a:t>
          </a:r>
          <a:endParaRPr lang="ru-RU" sz="2100" dirty="0">
            <a:latin typeface="Times New Roman" pitchFamily="18" charset="0"/>
            <a:cs typeface="Times New Roman" pitchFamily="18" charset="0"/>
          </a:endParaRPr>
        </a:p>
      </dgm:t>
    </dgm:pt>
    <dgm:pt modelId="{58FFF80E-21DA-4822-869A-0356F541239E}" type="parTrans" cxnId="{09637F54-B9DB-442A-9879-D9C2786C564F}">
      <dgm:prSet/>
      <dgm:spPr/>
      <dgm:t>
        <a:bodyPr/>
        <a:lstStyle/>
        <a:p>
          <a:endParaRPr lang="ru-RU">
            <a:latin typeface="Times New Roman" pitchFamily="18" charset="0"/>
            <a:cs typeface="Times New Roman" pitchFamily="18" charset="0"/>
          </a:endParaRPr>
        </a:p>
      </dgm:t>
    </dgm:pt>
    <dgm:pt modelId="{5D3D0131-BB3E-4AC7-9E53-2F2425A8AF37}" type="sibTrans" cxnId="{09637F54-B9DB-442A-9879-D9C2786C564F}">
      <dgm:prSet/>
      <dgm:spPr/>
      <dgm:t>
        <a:bodyPr/>
        <a:lstStyle/>
        <a:p>
          <a:endParaRPr lang="ru-RU">
            <a:latin typeface="Times New Roman" pitchFamily="18" charset="0"/>
            <a:cs typeface="Times New Roman" pitchFamily="18" charset="0"/>
          </a:endParaRPr>
        </a:p>
      </dgm:t>
    </dgm:pt>
    <dgm:pt modelId="{E4065868-35A4-4E6C-A29B-6DEFFFA22B0D}">
      <dgm:prSet phldrT="[Текст]" custT="1"/>
      <dgm:spPr>
        <a:solidFill>
          <a:srgbClr val="7030A0"/>
        </a:solidFill>
      </dgm:spPr>
      <dgm:t>
        <a:bodyPr/>
        <a:lstStyle/>
        <a:p>
          <a:r>
            <a:rPr lang="ru-RU" sz="1800" dirty="0" smtClean="0">
              <a:latin typeface="Times New Roman" pitchFamily="18" charset="0"/>
              <a:cs typeface="Times New Roman" pitchFamily="18" charset="0"/>
            </a:rPr>
            <a:t>углерод-14 замещает азот-14</a:t>
          </a:r>
          <a:endParaRPr lang="ru-RU" sz="1800" dirty="0">
            <a:latin typeface="Times New Roman" pitchFamily="18" charset="0"/>
            <a:cs typeface="Times New Roman" pitchFamily="18" charset="0"/>
          </a:endParaRPr>
        </a:p>
      </dgm:t>
    </dgm:pt>
    <dgm:pt modelId="{DE73E2AA-E6DD-4247-8844-31C8717679F4}" type="parTrans" cxnId="{D16A3940-C787-43B4-9141-AF682C3093FC}">
      <dgm:prSet/>
      <dgm:spPr/>
      <dgm:t>
        <a:bodyPr/>
        <a:lstStyle/>
        <a:p>
          <a:endParaRPr lang="ru-RU">
            <a:latin typeface="Times New Roman" pitchFamily="18" charset="0"/>
            <a:cs typeface="Times New Roman" pitchFamily="18" charset="0"/>
          </a:endParaRPr>
        </a:p>
      </dgm:t>
    </dgm:pt>
    <dgm:pt modelId="{C1B4FD4A-5DB8-4F00-8285-49A9E697F511}" type="sibTrans" cxnId="{D16A3940-C787-43B4-9141-AF682C3093FC}">
      <dgm:prSet/>
      <dgm:spPr/>
      <dgm:t>
        <a:bodyPr/>
        <a:lstStyle/>
        <a:p>
          <a:endParaRPr lang="ru-RU">
            <a:latin typeface="Times New Roman" pitchFamily="18" charset="0"/>
            <a:cs typeface="Times New Roman" pitchFamily="18" charset="0"/>
          </a:endParaRPr>
        </a:p>
      </dgm:t>
    </dgm:pt>
    <dgm:pt modelId="{2CF183EF-E0F3-4DE3-96A5-24F1ACF777E9}">
      <dgm:prSet phldrT="[Текст]" custT="1"/>
      <dgm:spPr>
        <a:solidFill>
          <a:srgbClr val="00B050"/>
        </a:solidFill>
      </dgm:spPr>
      <dgm:t>
        <a:bodyPr/>
        <a:lstStyle/>
        <a:p>
          <a:r>
            <a:rPr lang="ru-RU" sz="2000" smtClean="0">
              <a:latin typeface="Times New Roman" pitchFamily="18" charset="0"/>
              <a:cs typeface="Times New Roman" pitchFamily="18" charset="0"/>
            </a:rPr>
            <a:t>Др. частицы и фотоны</a:t>
          </a:r>
          <a:endParaRPr lang="ru-RU" sz="2000" dirty="0">
            <a:latin typeface="Times New Roman" pitchFamily="18" charset="0"/>
            <a:cs typeface="Times New Roman" pitchFamily="18" charset="0"/>
          </a:endParaRPr>
        </a:p>
      </dgm:t>
    </dgm:pt>
    <dgm:pt modelId="{14334967-6C45-4782-A15B-2C84E6B65940}" type="parTrans" cxnId="{263FC049-AB1B-4A1C-8F1E-327E2E1B6F72}">
      <dgm:prSet/>
      <dgm:spPr/>
      <dgm:t>
        <a:bodyPr/>
        <a:lstStyle/>
        <a:p>
          <a:endParaRPr lang="ru-RU">
            <a:latin typeface="Times New Roman" pitchFamily="18" charset="0"/>
            <a:cs typeface="Times New Roman" pitchFamily="18" charset="0"/>
          </a:endParaRPr>
        </a:p>
      </dgm:t>
    </dgm:pt>
    <dgm:pt modelId="{D066C589-DA92-42C8-AA58-1074E07640B5}" type="sibTrans" cxnId="{263FC049-AB1B-4A1C-8F1E-327E2E1B6F72}">
      <dgm:prSet/>
      <dgm:spPr/>
      <dgm:t>
        <a:bodyPr/>
        <a:lstStyle/>
        <a:p>
          <a:endParaRPr lang="ru-RU">
            <a:latin typeface="Times New Roman" pitchFamily="18" charset="0"/>
            <a:cs typeface="Times New Roman" pitchFamily="18" charset="0"/>
          </a:endParaRPr>
        </a:p>
      </dgm:t>
    </dgm:pt>
    <dgm:pt modelId="{DF1E6C09-4FB0-48BC-A7BC-9920765EFBCC}">
      <dgm:prSet phldrT="[Текст]" custT="1"/>
      <dgm:spPr>
        <a:solidFill>
          <a:srgbClr val="7030A0"/>
        </a:solidFill>
      </dgm:spPr>
      <dgm:t>
        <a:bodyPr/>
        <a:lstStyle/>
        <a:p>
          <a:r>
            <a:rPr lang="ru-RU" sz="1800" smtClean="0">
              <a:latin typeface="Times New Roman" pitchFamily="18" charset="0"/>
              <a:cs typeface="Times New Roman" pitchFamily="18" charset="0"/>
            </a:rPr>
            <a:t>период полувывода 200 суток</a:t>
          </a:r>
          <a:endParaRPr lang="ru-RU" sz="1800" dirty="0">
            <a:latin typeface="Times New Roman" pitchFamily="18" charset="0"/>
            <a:cs typeface="Times New Roman" pitchFamily="18" charset="0"/>
          </a:endParaRPr>
        </a:p>
      </dgm:t>
    </dgm:pt>
    <dgm:pt modelId="{48E10573-254A-44A3-A770-C1F26A8B7765}" type="parTrans" cxnId="{00CB195F-7616-4F48-8EAE-C005C5D88DB8}">
      <dgm:prSet/>
      <dgm:spPr/>
      <dgm:t>
        <a:bodyPr/>
        <a:lstStyle/>
        <a:p>
          <a:endParaRPr lang="ru-RU">
            <a:latin typeface="Times New Roman" pitchFamily="18" charset="0"/>
            <a:cs typeface="Times New Roman" pitchFamily="18" charset="0"/>
          </a:endParaRPr>
        </a:p>
      </dgm:t>
    </dgm:pt>
    <dgm:pt modelId="{3B68AB82-F01F-4DC4-ACF7-7468E7204256}" type="sibTrans" cxnId="{00CB195F-7616-4F48-8EAE-C005C5D88DB8}">
      <dgm:prSet/>
      <dgm:spPr/>
      <dgm:t>
        <a:bodyPr/>
        <a:lstStyle/>
        <a:p>
          <a:endParaRPr lang="ru-RU">
            <a:latin typeface="Times New Roman" pitchFamily="18" charset="0"/>
            <a:cs typeface="Times New Roman" pitchFamily="18" charset="0"/>
          </a:endParaRPr>
        </a:p>
      </dgm:t>
    </dgm:pt>
    <dgm:pt modelId="{4F481515-E6C9-4F15-A770-B412B45C6131}" type="pres">
      <dgm:prSet presAssocID="{626B5A6D-5097-45F7-8039-26C39C1E1AD9}" presName="Name0" presStyleCnt="0">
        <dgm:presLayoutVars>
          <dgm:dir/>
          <dgm:resizeHandles val="exact"/>
        </dgm:presLayoutVars>
      </dgm:prSet>
      <dgm:spPr/>
      <dgm:t>
        <a:bodyPr/>
        <a:lstStyle/>
        <a:p>
          <a:endParaRPr lang="ru-RU"/>
        </a:p>
      </dgm:t>
    </dgm:pt>
    <dgm:pt modelId="{36D88F55-CBE4-4CC6-996C-87AA5F495904}" type="pres">
      <dgm:prSet presAssocID="{120FE79B-3BBA-433D-8864-B6FD34280BA8}" presName="composite" presStyleCnt="0"/>
      <dgm:spPr/>
      <dgm:t>
        <a:bodyPr/>
        <a:lstStyle/>
        <a:p>
          <a:endParaRPr lang="ru-RU"/>
        </a:p>
      </dgm:t>
    </dgm:pt>
    <dgm:pt modelId="{B4FC361F-EE0C-4068-8F80-BD12683F5092}" type="pres">
      <dgm:prSet presAssocID="{120FE79B-3BBA-433D-8864-B6FD34280BA8}" presName="imagSh" presStyleLbl="bgImgPlace1" presStyleIdx="0" presStyleCnt="3"/>
      <dgm:spPr>
        <a:blipFill rotWithShape="0">
          <a:blip xmlns:r="http://schemas.openxmlformats.org/officeDocument/2006/relationships" r:embed="rId1"/>
          <a:stretch>
            <a:fillRect/>
          </a:stretch>
        </a:blipFill>
      </dgm:spPr>
      <dgm:t>
        <a:bodyPr/>
        <a:lstStyle/>
        <a:p>
          <a:endParaRPr lang="ru-RU"/>
        </a:p>
      </dgm:t>
    </dgm:pt>
    <dgm:pt modelId="{2D9A5741-5433-41F1-8FFC-675117F50833}" type="pres">
      <dgm:prSet presAssocID="{120FE79B-3BBA-433D-8864-B6FD34280BA8}" presName="txNode" presStyleLbl="node1" presStyleIdx="0" presStyleCnt="3">
        <dgm:presLayoutVars>
          <dgm:bulletEnabled val="1"/>
        </dgm:presLayoutVars>
      </dgm:prSet>
      <dgm:spPr/>
      <dgm:t>
        <a:bodyPr/>
        <a:lstStyle/>
        <a:p>
          <a:endParaRPr lang="ru-RU"/>
        </a:p>
      </dgm:t>
    </dgm:pt>
    <dgm:pt modelId="{268DF257-BBA7-413C-91A8-1D4276255384}" type="pres">
      <dgm:prSet presAssocID="{9CE9ACCB-8174-48F0-AF4B-E361E9A86BC4}" presName="sibTrans" presStyleLbl="sibTrans2D1" presStyleIdx="0" presStyleCnt="2"/>
      <dgm:spPr/>
      <dgm:t>
        <a:bodyPr/>
        <a:lstStyle/>
        <a:p>
          <a:endParaRPr lang="ru-RU"/>
        </a:p>
      </dgm:t>
    </dgm:pt>
    <dgm:pt modelId="{6C67CE96-45A2-450A-B36B-C23CFFA669B5}" type="pres">
      <dgm:prSet presAssocID="{9CE9ACCB-8174-48F0-AF4B-E361E9A86BC4}" presName="connTx" presStyleLbl="sibTrans2D1" presStyleIdx="0" presStyleCnt="2"/>
      <dgm:spPr/>
      <dgm:t>
        <a:bodyPr/>
        <a:lstStyle/>
        <a:p>
          <a:endParaRPr lang="ru-RU"/>
        </a:p>
      </dgm:t>
    </dgm:pt>
    <dgm:pt modelId="{03A8DE0D-B5C3-4BEC-BD70-5B9A098BC95A}" type="pres">
      <dgm:prSet presAssocID="{27B2954F-39A1-48D1-8EEA-FEEE1C6CF5C2}" presName="composite" presStyleCnt="0"/>
      <dgm:spPr/>
      <dgm:t>
        <a:bodyPr/>
        <a:lstStyle/>
        <a:p>
          <a:endParaRPr lang="ru-RU"/>
        </a:p>
      </dgm:t>
    </dgm:pt>
    <dgm:pt modelId="{9C7D6A77-CDB1-46AA-BB4B-541F35A5AFC1}" type="pres">
      <dgm:prSet presAssocID="{27B2954F-39A1-48D1-8EEA-FEEE1C6CF5C2}" presName="imagSh" presStyleLbl="bgImgPlace1" presStyleIdx="1" presStyleCnt="3"/>
      <dgm:spPr>
        <a:blipFill rotWithShape="0">
          <a:blip xmlns:r="http://schemas.openxmlformats.org/officeDocument/2006/relationships" r:embed="rId2"/>
          <a:stretch>
            <a:fillRect/>
          </a:stretch>
        </a:blipFill>
      </dgm:spPr>
      <dgm:t>
        <a:bodyPr/>
        <a:lstStyle/>
        <a:p>
          <a:endParaRPr lang="ru-RU"/>
        </a:p>
      </dgm:t>
    </dgm:pt>
    <dgm:pt modelId="{03FD9C07-240F-4F36-B089-EB755949A654}" type="pres">
      <dgm:prSet presAssocID="{27B2954F-39A1-48D1-8EEA-FEEE1C6CF5C2}" presName="txNode" presStyleLbl="node1" presStyleIdx="1" presStyleCnt="3">
        <dgm:presLayoutVars>
          <dgm:bulletEnabled val="1"/>
        </dgm:presLayoutVars>
      </dgm:prSet>
      <dgm:spPr/>
      <dgm:t>
        <a:bodyPr/>
        <a:lstStyle/>
        <a:p>
          <a:endParaRPr lang="ru-RU"/>
        </a:p>
      </dgm:t>
    </dgm:pt>
    <dgm:pt modelId="{FC4777D8-794A-4C86-9666-3478944DE6E8}" type="pres">
      <dgm:prSet presAssocID="{7B5AE274-CA94-4204-9BC6-F9DD7F6B7763}" presName="sibTrans" presStyleLbl="sibTrans2D1" presStyleIdx="1" presStyleCnt="2"/>
      <dgm:spPr/>
      <dgm:t>
        <a:bodyPr/>
        <a:lstStyle/>
        <a:p>
          <a:endParaRPr lang="ru-RU"/>
        </a:p>
      </dgm:t>
    </dgm:pt>
    <dgm:pt modelId="{E551EFCD-B9D8-415D-BB42-026CCC38B0F9}" type="pres">
      <dgm:prSet presAssocID="{7B5AE274-CA94-4204-9BC6-F9DD7F6B7763}" presName="connTx" presStyleLbl="sibTrans2D1" presStyleIdx="1" presStyleCnt="2"/>
      <dgm:spPr/>
      <dgm:t>
        <a:bodyPr/>
        <a:lstStyle/>
        <a:p>
          <a:endParaRPr lang="ru-RU"/>
        </a:p>
      </dgm:t>
    </dgm:pt>
    <dgm:pt modelId="{D6512177-11CD-4C28-93A5-764E7B7062D7}" type="pres">
      <dgm:prSet presAssocID="{0215A5FF-1387-4872-9E88-74355AF19A4F}" presName="composite" presStyleCnt="0"/>
      <dgm:spPr/>
      <dgm:t>
        <a:bodyPr/>
        <a:lstStyle/>
        <a:p>
          <a:endParaRPr lang="ru-RU"/>
        </a:p>
      </dgm:t>
    </dgm:pt>
    <dgm:pt modelId="{751683E3-F7D3-4098-82CC-85878B9E5701}" type="pres">
      <dgm:prSet presAssocID="{0215A5FF-1387-4872-9E88-74355AF19A4F}" presName="imagSh" presStyleLbl="bgImgPlace1" presStyleIdx="2" presStyleCnt="3"/>
      <dgm:spPr>
        <a:blipFill rotWithShape="0">
          <a:blip xmlns:r="http://schemas.openxmlformats.org/officeDocument/2006/relationships" r:embed="rId3"/>
          <a:stretch>
            <a:fillRect/>
          </a:stretch>
        </a:blipFill>
      </dgm:spPr>
      <dgm:t>
        <a:bodyPr/>
        <a:lstStyle/>
        <a:p>
          <a:endParaRPr lang="ru-RU"/>
        </a:p>
      </dgm:t>
    </dgm:pt>
    <dgm:pt modelId="{E8873BA8-9E4A-4A7B-A0E0-7ABA14A7B614}" type="pres">
      <dgm:prSet presAssocID="{0215A5FF-1387-4872-9E88-74355AF19A4F}" presName="txNode" presStyleLbl="node1" presStyleIdx="2" presStyleCnt="3">
        <dgm:presLayoutVars>
          <dgm:bulletEnabled val="1"/>
        </dgm:presLayoutVars>
      </dgm:prSet>
      <dgm:spPr/>
      <dgm:t>
        <a:bodyPr/>
        <a:lstStyle/>
        <a:p>
          <a:endParaRPr lang="ru-RU"/>
        </a:p>
      </dgm:t>
    </dgm:pt>
  </dgm:ptLst>
  <dgm:cxnLst>
    <dgm:cxn modelId="{BD5064EB-0137-4193-9F8E-102E1205B743}" type="presOf" srcId="{9CE9ACCB-8174-48F0-AF4B-E361E9A86BC4}" destId="{268DF257-BBA7-413C-91A8-1D4276255384}" srcOrd="0" destOrd="0" presId="urn:microsoft.com/office/officeart/2005/8/layout/hProcess10#1"/>
    <dgm:cxn modelId="{09637F54-B9DB-442A-9879-D9C2786C564F}" srcId="{626B5A6D-5097-45F7-8039-26C39C1E1AD9}" destId="{0215A5FF-1387-4872-9E88-74355AF19A4F}" srcOrd="2" destOrd="0" parTransId="{58FFF80E-21DA-4822-869A-0356F541239E}" sibTransId="{5D3D0131-BB3E-4AC7-9E53-2F2425A8AF37}"/>
    <dgm:cxn modelId="{4C383002-4B63-4343-9833-F3CE1F1EC2A2}" type="presOf" srcId="{626B5A6D-5097-45F7-8039-26C39C1E1AD9}" destId="{4F481515-E6C9-4F15-A770-B412B45C6131}" srcOrd="0" destOrd="0" presId="urn:microsoft.com/office/officeart/2005/8/layout/hProcess10#1"/>
    <dgm:cxn modelId="{2E93F402-1602-4373-96DC-8547CC389D95}" type="presOf" srcId="{7B5AE274-CA94-4204-9BC6-F9DD7F6B7763}" destId="{FC4777D8-794A-4C86-9666-3478944DE6E8}" srcOrd="0" destOrd="0" presId="urn:microsoft.com/office/officeart/2005/8/layout/hProcess10#1"/>
    <dgm:cxn modelId="{8BFED22D-D624-43E6-B76D-ED253F905A9D}" srcId="{626B5A6D-5097-45F7-8039-26C39C1E1AD9}" destId="{120FE79B-3BBA-433D-8864-B6FD34280BA8}" srcOrd="0" destOrd="0" parTransId="{8E475D52-5667-4ACB-BBB4-CE043685ECBE}" sibTransId="{9CE9ACCB-8174-48F0-AF4B-E361E9A86BC4}"/>
    <dgm:cxn modelId="{263FC049-AB1B-4A1C-8F1E-327E2E1B6F72}" srcId="{27B2954F-39A1-48D1-8EEA-FEEE1C6CF5C2}" destId="{2CF183EF-E0F3-4DE3-96A5-24F1ACF777E9}" srcOrd="2" destOrd="0" parTransId="{14334967-6C45-4782-A15B-2C84E6B65940}" sibTransId="{D066C589-DA92-42C8-AA58-1074E07640B5}"/>
    <dgm:cxn modelId="{E6824CEC-3CD9-432B-A599-5DC6E1B8EABD}" srcId="{626B5A6D-5097-45F7-8039-26C39C1E1AD9}" destId="{27B2954F-39A1-48D1-8EEA-FEEE1C6CF5C2}" srcOrd="1" destOrd="0" parTransId="{024A4F18-1A63-4FB7-8C56-F2E59AFC8266}" sibTransId="{7B5AE274-CA94-4204-9BC6-F9DD7F6B7763}"/>
    <dgm:cxn modelId="{DCC566A1-34FA-4769-A1E9-01FA6643DDFF}" srcId="{120FE79B-3BBA-433D-8864-B6FD34280BA8}" destId="{6649C587-6E64-498E-A45C-62D2BBE9B7BA}" srcOrd="0" destOrd="0" parTransId="{A8286FC8-EABB-4018-BE48-4AB21CD242B7}" sibTransId="{4C33519A-9728-4D49-BE70-A1770793EEA4}"/>
    <dgm:cxn modelId="{F85D0842-4628-4C53-A46F-594CED578285}" type="presOf" srcId="{2CF183EF-E0F3-4DE3-96A5-24F1ACF777E9}" destId="{03FD9C07-240F-4F36-B089-EB755949A654}" srcOrd="0" destOrd="3" presId="urn:microsoft.com/office/officeart/2005/8/layout/hProcess10#1"/>
    <dgm:cxn modelId="{87EDA1AC-F093-4CC5-9972-1C66F8E17751}" type="presOf" srcId="{40BA77EB-B5F1-432B-9869-E53A667D02CC}" destId="{03FD9C07-240F-4F36-B089-EB755949A654}" srcOrd="0" destOrd="2" presId="urn:microsoft.com/office/officeart/2005/8/layout/hProcess10#1"/>
    <dgm:cxn modelId="{7AEB2495-7AA0-4071-8D0F-8EED88A01A31}" type="presOf" srcId="{120FE79B-3BBA-433D-8864-B6FD34280BA8}" destId="{2D9A5741-5433-41F1-8FFC-675117F50833}" srcOrd="0" destOrd="0" presId="urn:microsoft.com/office/officeart/2005/8/layout/hProcess10#1"/>
    <dgm:cxn modelId="{9D4FFDBB-FEBD-4FEF-ABA9-C5632ADB0B8F}" srcId="{27B2954F-39A1-48D1-8EEA-FEEE1C6CF5C2}" destId="{40BA77EB-B5F1-432B-9869-E53A667D02CC}" srcOrd="1" destOrd="0" parTransId="{528FA568-E775-4BE4-B218-1E5CBED0B3F0}" sibTransId="{22373964-57E9-4FBD-92E1-DB53C2E2A8BD}"/>
    <dgm:cxn modelId="{83168247-BF28-4222-9CCA-6FAA79421C5E}" type="presOf" srcId="{19938C9F-7C4A-4296-A9FE-84D075A00987}" destId="{03FD9C07-240F-4F36-B089-EB755949A654}" srcOrd="0" destOrd="1" presId="urn:microsoft.com/office/officeart/2005/8/layout/hProcess10#1"/>
    <dgm:cxn modelId="{FB09A2A8-3BB0-4B8D-943D-3DA49E9FC81F}" type="presOf" srcId="{9CE9ACCB-8174-48F0-AF4B-E361E9A86BC4}" destId="{6C67CE96-45A2-450A-B36B-C23CFFA669B5}" srcOrd="1" destOrd="0" presId="urn:microsoft.com/office/officeart/2005/8/layout/hProcess10#1"/>
    <dgm:cxn modelId="{00CB195F-7616-4F48-8EAE-C005C5D88DB8}" srcId="{0215A5FF-1387-4872-9E88-74355AF19A4F}" destId="{DF1E6C09-4FB0-48BC-A7BC-9920765EFBCC}" srcOrd="1" destOrd="0" parTransId="{48E10573-254A-44A3-A770-C1F26A8B7765}" sibTransId="{3B68AB82-F01F-4DC4-ACF7-7468E7204256}"/>
    <dgm:cxn modelId="{79C0D2EE-CA09-44C1-B25E-93DCFF9BA11E}" type="presOf" srcId="{E4065868-35A4-4E6C-A29B-6DEFFFA22B0D}" destId="{E8873BA8-9E4A-4A7B-A0E0-7ABA14A7B614}" srcOrd="0" destOrd="1" presId="urn:microsoft.com/office/officeart/2005/8/layout/hProcess10#1"/>
    <dgm:cxn modelId="{D16A3940-C787-43B4-9141-AF682C3093FC}" srcId="{0215A5FF-1387-4872-9E88-74355AF19A4F}" destId="{E4065868-35A4-4E6C-A29B-6DEFFFA22B0D}" srcOrd="0" destOrd="0" parTransId="{DE73E2AA-E6DD-4247-8844-31C8717679F4}" sibTransId="{C1B4FD4A-5DB8-4F00-8285-49A9E697F511}"/>
    <dgm:cxn modelId="{F0069030-3B43-47A7-B1F2-4DFC3A6B4D49}" type="presOf" srcId="{DF1E6C09-4FB0-48BC-A7BC-9920765EFBCC}" destId="{E8873BA8-9E4A-4A7B-A0E0-7ABA14A7B614}" srcOrd="0" destOrd="2" presId="urn:microsoft.com/office/officeart/2005/8/layout/hProcess10#1"/>
    <dgm:cxn modelId="{CA4DC8AC-0C5E-4C78-B9CB-6C3B4DF30864}" srcId="{27B2954F-39A1-48D1-8EEA-FEEE1C6CF5C2}" destId="{19938C9F-7C4A-4296-A9FE-84D075A00987}" srcOrd="0" destOrd="0" parTransId="{53331D30-84B3-438A-B143-E53C96C598F2}" sibTransId="{E0C3C1B0-714B-4733-9F62-75F7B10A1E1B}"/>
    <dgm:cxn modelId="{2F92E0BF-73EE-4A55-9E34-BFA901B86003}" type="presOf" srcId="{6649C587-6E64-498E-A45C-62D2BBE9B7BA}" destId="{2D9A5741-5433-41F1-8FFC-675117F50833}" srcOrd="0" destOrd="1" presId="urn:microsoft.com/office/officeart/2005/8/layout/hProcess10#1"/>
    <dgm:cxn modelId="{93302653-211C-4060-92BF-5E0F45A67846}" type="presOf" srcId="{60937BC0-591C-46EF-9C2F-4B8CFAFAACFC}" destId="{2D9A5741-5433-41F1-8FFC-675117F50833}" srcOrd="0" destOrd="2" presId="urn:microsoft.com/office/officeart/2005/8/layout/hProcess10#1"/>
    <dgm:cxn modelId="{5E540CDA-688F-46A9-BF6B-C1368B0AAEB8}" type="presOf" srcId="{0215A5FF-1387-4872-9E88-74355AF19A4F}" destId="{E8873BA8-9E4A-4A7B-A0E0-7ABA14A7B614}" srcOrd="0" destOrd="0" presId="urn:microsoft.com/office/officeart/2005/8/layout/hProcess10#1"/>
    <dgm:cxn modelId="{F8EB16B9-55BB-4CEC-B8A9-CE995ABFD6CB}" srcId="{120FE79B-3BBA-433D-8864-B6FD34280BA8}" destId="{60937BC0-591C-46EF-9C2F-4B8CFAFAACFC}" srcOrd="1" destOrd="0" parTransId="{462C7A97-941C-40B7-957A-05FEB23813F1}" sibTransId="{CDA5C51D-5A06-44E9-8E2A-42EBC1DA87B3}"/>
    <dgm:cxn modelId="{F0D04FE6-284C-44D3-82A0-28E991F64EC9}" type="presOf" srcId="{27B2954F-39A1-48D1-8EEA-FEEE1C6CF5C2}" destId="{03FD9C07-240F-4F36-B089-EB755949A654}" srcOrd="0" destOrd="0" presId="urn:microsoft.com/office/officeart/2005/8/layout/hProcess10#1"/>
    <dgm:cxn modelId="{D5B8ACF9-F997-48F6-A2B8-0504BA9F9FDD}" type="presOf" srcId="{7B5AE274-CA94-4204-9BC6-F9DD7F6B7763}" destId="{E551EFCD-B9D8-415D-BB42-026CCC38B0F9}" srcOrd="1" destOrd="0" presId="urn:microsoft.com/office/officeart/2005/8/layout/hProcess10#1"/>
    <dgm:cxn modelId="{9117353E-D049-4B0F-AE9A-AB9C12CC47B3}" type="presParOf" srcId="{4F481515-E6C9-4F15-A770-B412B45C6131}" destId="{36D88F55-CBE4-4CC6-996C-87AA5F495904}" srcOrd="0" destOrd="0" presId="urn:microsoft.com/office/officeart/2005/8/layout/hProcess10#1"/>
    <dgm:cxn modelId="{1A5A2EA9-D57B-46A8-BC9C-1F54F9C1D010}" type="presParOf" srcId="{36D88F55-CBE4-4CC6-996C-87AA5F495904}" destId="{B4FC361F-EE0C-4068-8F80-BD12683F5092}" srcOrd="0" destOrd="0" presId="urn:microsoft.com/office/officeart/2005/8/layout/hProcess10#1"/>
    <dgm:cxn modelId="{CB36CC7C-6B22-4420-9204-DE7105CC5E8C}" type="presParOf" srcId="{36D88F55-CBE4-4CC6-996C-87AA5F495904}" destId="{2D9A5741-5433-41F1-8FFC-675117F50833}" srcOrd="1" destOrd="0" presId="urn:microsoft.com/office/officeart/2005/8/layout/hProcess10#1"/>
    <dgm:cxn modelId="{9017EA72-3943-4F05-90E0-10D6323CCAB5}" type="presParOf" srcId="{4F481515-E6C9-4F15-A770-B412B45C6131}" destId="{268DF257-BBA7-413C-91A8-1D4276255384}" srcOrd="1" destOrd="0" presId="urn:microsoft.com/office/officeart/2005/8/layout/hProcess10#1"/>
    <dgm:cxn modelId="{F17B7C00-4C05-4E6D-8C7C-3D075337A61C}" type="presParOf" srcId="{268DF257-BBA7-413C-91A8-1D4276255384}" destId="{6C67CE96-45A2-450A-B36B-C23CFFA669B5}" srcOrd="0" destOrd="0" presId="urn:microsoft.com/office/officeart/2005/8/layout/hProcess10#1"/>
    <dgm:cxn modelId="{BA6FC951-CB60-4616-B3F3-E0893D1507D0}" type="presParOf" srcId="{4F481515-E6C9-4F15-A770-B412B45C6131}" destId="{03A8DE0D-B5C3-4BEC-BD70-5B9A098BC95A}" srcOrd="2" destOrd="0" presId="urn:microsoft.com/office/officeart/2005/8/layout/hProcess10#1"/>
    <dgm:cxn modelId="{124495AE-CE63-42EC-BEBF-9231BD242DC3}" type="presParOf" srcId="{03A8DE0D-B5C3-4BEC-BD70-5B9A098BC95A}" destId="{9C7D6A77-CDB1-46AA-BB4B-541F35A5AFC1}" srcOrd="0" destOrd="0" presId="urn:microsoft.com/office/officeart/2005/8/layout/hProcess10#1"/>
    <dgm:cxn modelId="{E61555D2-E967-4C36-B46C-0F17E08A11F9}" type="presParOf" srcId="{03A8DE0D-B5C3-4BEC-BD70-5B9A098BC95A}" destId="{03FD9C07-240F-4F36-B089-EB755949A654}" srcOrd="1" destOrd="0" presId="urn:microsoft.com/office/officeart/2005/8/layout/hProcess10#1"/>
    <dgm:cxn modelId="{C21D9ED5-D07C-400D-B6AF-AE57C8E4BA1E}" type="presParOf" srcId="{4F481515-E6C9-4F15-A770-B412B45C6131}" destId="{FC4777D8-794A-4C86-9666-3478944DE6E8}" srcOrd="3" destOrd="0" presId="urn:microsoft.com/office/officeart/2005/8/layout/hProcess10#1"/>
    <dgm:cxn modelId="{3AF0219A-B05B-4D89-854F-364AEC5348E8}" type="presParOf" srcId="{FC4777D8-794A-4C86-9666-3478944DE6E8}" destId="{E551EFCD-B9D8-415D-BB42-026CCC38B0F9}" srcOrd="0" destOrd="0" presId="urn:microsoft.com/office/officeart/2005/8/layout/hProcess10#1"/>
    <dgm:cxn modelId="{92F866A3-D486-4225-AE15-387DB4277F18}" type="presParOf" srcId="{4F481515-E6C9-4F15-A770-B412B45C6131}" destId="{D6512177-11CD-4C28-93A5-764E7B7062D7}" srcOrd="4" destOrd="0" presId="urn:microsoft.com/office/officeart/2005/8/layout/hProcess10#1"/>
    <dgm:cxn modelId="{CC3A418B-C0FA-46C6-84D6-6E89088CBBD1}" type="presParOf" srcId="{D6512177-11CD-4C28-93A5-764E7B7062D7}" destId="{751683E3-F7D3-4098-82CC-85878B9E5701}" srcOrd="0" destOrd="0" presId="urn:microsoft.com/office/officeart/2005/8/layout/hProcess10#1"/>
    <dgm:cxn modelId="{8C7634A9-9D54-4B4E-962B-D0411284853F}" type="presParOf" srcId="{D6512177-11CD-4C28-93A5-764E7B7062D7}" destId="{E8873BA8-9E4A-4A7B-A0E0-7ABA14A7B614}" srcOrd="1" destOrd="0" presId="urn:microsoft.com/office/officeart/2005/8/layout/hProcess10#1"/>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8B1C390-FD0D-422A-9569-9BCA2348F8AC}" type="doc">
      <dgm:prSet loTypeId="urn:microsoft.com/office/officeart/2005/8/layout/chevron2" loCatId="list" qsTypeId="urn:microsoft.com/office/officeart/2005/8/quickstyle/simple1" qsCatId="simple" csTypeId="urn:microsoft.com/office/officeart/2005/8/colors/colorful1#5" csCatId="colorful" phldr="1"/>
      <dgm:spPr/>
      <dgm:t>
        <a:bodyPr/>
        <a:lstStyle/>
        <a:p>
          <a:endParaRPr lang="ru-RU"/>
        </a:p>
      </dgm:t>
    </dgm:pt>
    <dgm:pt modelId="{305A08A6-1A8F-4F14-9A33-28443F639E05}">
      <dgm:prSet phldrT="[Текст]"/>
      <dgm:spPr>
        <a:solidFill>
          <a:srgbClr val="CC0000"/>
        </a:solidFill>
      </dgm:spPr>
      <dgm:t>
        <a:bodyPr/>
        <a:lstStyle/>
        <a:p>
          <a:r>
            <a:rPr lang="en-US" dirty="0" smtClean="0">
              <a:solidFill>
                <a:schemeClr val="bg2"/>
              </a:solidFill>
              <a:latin typeface="Times New Roman" pitchFamily="18" charset="0"/>
              <a:cs typeface="Times New Roman" pitchFamily="18" charset="0"/>
            </a:rPr>
            <a:t>1</a:t>
          </a:r>
          <a:endParaRPr lang="ru-RU" dirty="0">
            <a:solidFill>
              <a:schemeClr val="bg2"/>
            </a:solidFill>
            <a:latin typeface="Times New Roman" pitchFamily="18" charset="0"/>
            <a:cs typeface="Times New Roman" pitchFamily="18" charset="0"/>
          </a:endParaRPr>
        </a:p>
      </dgm:t>
    </dgm:pt>
    <dgm:pt modelId="{B7C8C758-F80A-4FF6-B7CA-57506A141363}" type="parTrans" cxnId="{FFBCD9AF-ADC1-4182-8117-5FE079CA726F}">
      <dgm:prSet/>
      <dgm:spPr/>
      <dgm:t>
        <a:bodyPr/>
        <a:lstStyle/>
        <a:p>
          <a:endParaRPr lang="ru-RU">
            <a:latin typeface="Times New Roman" pitchFamily="18" charset="0"/>
            <a:cs typeface="Times New Roman" pitchFamily="18" charset="0"/>
          </a:endParaRPr>
        </a:p>
      </dgm:t>
    </dgm:pt>
    <dgm:pt modelId="{01FEF4BC-17DB-4F18-995E-01FD206EDF03}" type="sibTrans" cxnId="{FFBCD9AF-ADC1-4182-8117-5FE079CA726F}">
      <dgm:prSet/>
      <dgm:spPr/>
      <dgm:t>
        <a:bodyPr/>
        <a:lstStyle/>
        <a:p>
          <a:endParaRPr lang="ru-RU">
            <a:latin typeface="Times New Roman" pitchFamily="18" charset="0"/>
            <a:cs typeface="Times New Roman" pitchFamily="18" charset="0"/>
          </a:endParaRPr>
        </a:p>
      </dgm:t>
    </dgm:pt>
    <dgm:pt modelId="{136E914D-CF3A-49F6-BA7A-0C54ED4A25F9}">
      <dgm:prSet phldrT="[Текст]"/>
      <dgm:spPr>
        <a:solidFill>
          <a:schemeClr val="bg2">
            <a:alpha val="90000"/>
          </a:schemeClr>
        </a:solidFill>
      </dgm:spPr>
      <dgm:t>
        <a:bodyPr/>
        <a:lstStyle/>
        <a:p>
          <a:r>
            <a:rPr lang="ru-RU" dirty="0" smtClean="0">
              <a:latin typeface="Times New Roman" pitchFamily="18" charset="0"/>
              <a:cs typeface="Times New Roman" pitchFamily="18" charset="0"/>
            </a:rPr>
            <a:t>Тепловые нейтроны</a:t>
          </a:r>
          <a:endParaRPr lang="ru-RU" dirty="0">
            <a:latin typeface="Times New Roman" pitchFamily="18" charset="0"/>
            <a:cs typeface="Times New Roman" pitchFamily="18" charset="0"/>
          </a:endParaRPr>
        </a:p>
      </dgm:t>
    </dgm:pt>
    <dgm:pt modelId="{AC5C0822-E921-44E0-A49B-337630379A73}" type="parTrans" cxnId="{7F63011C-B716-4C25-BFE6-44C21332AEA0}">
      <dgm:prSet/>
      <dgm:spPr/>
      <dgm:t>
        <a:bodyPr/>
        <a:lstStyle/>
        <a:p>
          <a:endParaRPr lang="ru-RU">
            <a:latin typeface="Times New Roman" pitchFamily="18" charset="0"/>
            <a:cs typeface="Times New Roman" pitchFamily="18" charset="0"/>
          </a:endParaRPr>
        </a:p>
      </dgm:t>
    </dgm:pt>
    <dgm:pt modelId="{A05EC2C7-E374-4B64-A4AA-F17858A8DE62}" type="sibTrans" cxnId="{7F63011C-B716-4C25-BFE6-44C21332AEA0}">
      <dgm:prSet/>
      <dgm:spPr/>
      <dgm:t>
        <a:bodyPr/>
        <a:lstStyle/>
        <a:p>
          <a:endParaRPr lang="ru-RU">
            <a:latin typeface="Times New Roman" pitchFamily="18" charset="0"/>
            <a:cs typeface="Times New Roman" pitchFamily="18" charset="0"/>
          </a:endParaRPr>
        </a:p>
      </dgm:t>
    </dgm:pt>
    <dgm:pt modelId="{DFD09F21-DE2A-4A80-9B33-6E3F272D5B24}">
      <dgm:prSet phldrT="[Текст]"/>
      <dgm:spPr>
        <a:solidFill>
          <a:srgbClr val="92D050"/>
        </a:solidFill>
      </dgm:spPr>
      <dgm:t>
        <a:bodyPr/>
        <a:lstStyle/>
        <a:p>
          <a:r>
            <a:rPr lang="ru-RU" dirty="0" smtClean="0">
              <a:solidFill>
                <a:schemeClr val="bg2"/>
              </a:solidFill>
              <a:latin typeface="Times New Roman" pitchFamily="18" charset="0"/>
              <a:cs typeface="Times New Roman" pitchFamily="18" charset="0"/>
            </a:rPr>
            <a:t>2</a:t>
          </a:r>
          <a:endParaRPr lang="ru-RU" dirty="0">
            <a:solidFill>
              <a:schemeClr val="bg2"/>
            </a:solidFill>
            <a:latin typeface="Times New Roman" pitchFamily="18" charset="0"/>
            <a:cs typeface="Times New Roman" pitchFamily="18" charset="0"/>
          </a:endParaRPr>
        </a:p>
      </dgm:t>
    </dgm:pt>
    <dgm:pt modelId="{CEB009B6-82DA-4BF8-9AC4-31FBAAB6212D}" type="parTrans" cxnId="{B3E6BAE0-E2AF-4D73-AFF9-888EBBFF2E65}">
      <dgm:prSet/>
      <dgm:spPr/>
      <dgm:t>
        <a:bodyPr/>
        <a:lstStyle/>
        <a:p>
          <a:endParaRPr lang="ru-RU">
            <a:latin typeface="Times New Roman" pitchFamily="18" charset="0"/>
            <a:cs typeface="Times New Roman" pitchFamily="18" charset="0"/>
          </a:endParaRPr>
        </a:p>
      </dgm:t>
    </dgm:pt>
    <dgm:pt modelId="{9E3C7149-C336-4B39-A62F-C49C1EC237A9}" type="sibTrans" cxnId="{B3E6BAE0-E2AF-4D73-AFF9-888EBBFF2E65}">
      <dgm:prSet/>
      <dgm:spPr/>
      <dgm:t>
        <a:bodyPr/>
        <a:lstStyle/>
        <a:p>
          <a:endParaRPr lang="ru-RU">
            <a:latin typeface="Times New Roman" pitchFamily="18" charset="0"/>
            <a:cs typeface="Times New Roman" pitchFamily="18" charset="0"/>
          </a:endParaRPr>
        </a:p>
      </dgm:t>
    </dgm:pt>
    <dgm:pt modelId="{B1786381-702E-431B-88B4-FA465A054525}">
      <dgm:prSet phldrT="[Текст]"/>
      <dgm:spPr>
        <a:solidFill>
          <a:schemeClr val="bg2">
            <a:alpha val="90000"/>
          </a:schemeClr>
        </a:solidFill>
      </dgm:spPr>
      <dgm:t>
        <a:bodyPr/>
        <a:lstStyle/>
        <a:p>
          <a:r>
            <a:rPr lang="ru-RU" dirty="0" smtClean="0">
              <a:latin typeface="Times New Roman" pitchFamily="18" charset="0"/>
              <a:cs typeface="Times New Roman" pitchFamily="18" charset="0"/>
            </a:rPr>
            <a:t>Резонансные нейтроны</a:t>
          </a:r>
          <a:endParaRPr lang="ru-RU" dirty="0">
            <a:latin typeface="Times New Roman" pitchFamily="18" charset="0"/>
            <a:cs typeface="Times New Roman" pitchFamily="18" charset="0"/>
          </a:endParaRPr>
        </a:p>
      </dgm:t>
    </dgm:pt>
    <dgm:pt modelId="{00BAF13C-BAC6-46EB-9587-0B4D2C6CBC69}" type="parTrans" cxnId="{26530DDF-A88A-4A08-9BEE-216A2238A6F4}">
      <dgm:prSet/>
      <dgm:spPr/>
      <dgm:t>
        <a:bodyPr/>
        <a:lstStyle/>
        <a:p>
          <a:endParaRPr lang="ru-RU">
            <a:latin typeface="Times New Roman" pitchFamily="18" charset="0"/>
            <a:cs typeface="Times New Roman" pitchFamily="18" charset="0"/>
          </a:endParaRPr>
        </a:p>
      </dgm:t>
    </dgm:pt>
    <dgm:pt modelId="{ECBB20AC-ACAF-4357-B8F3-DF78BA06B128}" type="sibTrans" cxnId="{26530DDF-A88A-4A08-9BEE-216A2238A6F4}">
      <dgm:prSet/>
      <dgm:spPr/>
      <dgm:t>
        <a:bodyPr/>
        <a:lstStyle/>
        <a:p>
          <a:endParaRPr lang="ru-RU">
            <a:latin typeface="Times New Roman" pitchFamily="18" charset="0"/>
            <a:cs typeface="Times New Roman" pitchFamily="18" charset="0"/>
          </a:endParaRPr>
        </a:p>
      </dgm:t>
    </dgm:pt>
    <dgm:pt modelId="{92CD8C15-867B-4872-85DD-D5E1AE2F139B}">
      <dgm:prSet phldrT="[Текст]"/>
      <dgm:spPr>
        <a:solidFill>
          <a:srgbClr val="7030A0"/>
        </a:solidFill>
      </dgm:spPr>
      <dgm:t>
        <a:bodyPr/>
        <a:lstStyle/>
        <a:p>
          <a:r>
            <a:rPr lang="en-US" dirty="0" smtClean="0">
              <a:solidFill>
                <a:schemeClr val="bg2"/>
              </a:solidFill>
              <a:latin typeface="Times New Roman" pitchFamily="18" charset="0"/>
              <a:cs typeface="Times New Roman" pitchFamily="18" charset="0"/>
            </a:rPr>
            <a:t>3</a:t>
          </a:r>
          <a:endParaRPr lang="ru-RU" dirty="0">
            <a:solidFill>
              <a:schemeClr val="bg2"/>
            </a:solidFill>
            <a:latin typeface="Times New Roman" pitchFamily="18" charset="0"/>
            <a:cs typeface="Times New Roman" pitchFamily="18" charset="0"/>
          </a:endParaRPr>
        </a:p>
      </dgm:t>
    </dgm:pt>
    <dgm:pt modelId="{2144C041-1D12-4D76-AE4B-958CF9791EFA}" type="parTrans" cxnId="{B2AD2628-166E-4139-9281-0DD39A4A8287}">
      <dgm:prSet/>
      <dgm:spPr/>
      <dgm:t>
        <a:bodyPr/>
        <a:lstStyle/>
        <a:p>
          <a:endParaRPr lang="ru-RU">
            <a:latin typeface="Times New Roman" pitchFamily="18" charset="0"/>
            <a:cs typeface="Times New Roman" pitchFamily="18" charset="0"/>
          </a:endParaRPr>
        </a:p>
      </dgm:t>
    </dgm:pt>
    <dgm:pt modelId="{68941B05-A7DE-4F1D-8EC1-EFD0443913AD}" type="sibTrans" cxnId="{B2AD2628-166E-4139-9281-0DD39A4A8287}">
      <dgm:prSet/>
      <dgm:spPr/>
      <dgm:t>
        <a:bodyPr/>
        <a:lstStyle/>
        <a:p>
          <a:endParaRPr lang="ru-RU">
            <a:latin typeface="Times New Roman" pitchFamily="18" charset="0"/>
            <a:cs typeface="Times New Roman" pitchFamily="18" charset="0"/>
          </a:endParaRPr>
        </a:p>
      </dgm:t>
    </dgm:pt>
    <dgm:pt modelId="{EAB3832A-3D5B-4E60-9F06-A5F8F3A554DA}">
      <dgm:prSet phldrT="[Текст]"/>
      <dgm:spPr>
        <a:solidFill>
          <a:schemeClr val="bg2">
            <a:alpha val="90000"/>
          </a:schemeClr>
        </a:solidFill>
      </dgm:spPr>
      <dgm:t>
        <a:bodyPr/>
        <a:lstStyle/>
        <a:p>
          <a:r>
            <a:rPr lang="ru-RU" dirty="0" smtClean="0">
              <a:latin typeface="Times New Roman" pitchFamily="18" charset="0"/>
              <a:cs typeface="Times New Roman" pitchFamily="18" charset="0"/>
            </a:rPr>
            <a:t>Быстрые нейтроны</a:t>
          </a:r>
          <a:endParaRPr lang="ru-RU" dirty="0">
            <a:latin typeface="Times New Roman" pitchFamily="18" charset="0"/>
            <a:cs typeface="Times New Roman" pitchFamily="18" charset="0"/>
          </a:endParaRPr>
        </a:p>
      </dgm:t>
    </dgm:pt>
    <dgm:pt modelId="{ED93CF34-092D-4DAC-9F80-C9B41AE6DE9E}" type="parTrans" cxnId="{4AEEC5F7-94CC-4673-849B-5BE65FC56C88}">
      <dgm:prSet/>
      <dgm:spPr/>
      <dgm:t>
        <a:bodyPr/>
        <a:lstStyle/>
        <a:p>
          <a:endParaRPr lang="ru-RU">
            <a:latin typeface="Times New Roman" pitchFamily="18" charset="0"/>
            <a:cs typeface="Times New Roman" pitchFamily="18" charset="0"/>
          </a:endParaRPr>
        </a:p>
      </dgm:t>
    </dgm:pt>
    <dgm:pt modelId="{A54F5708-B571-4A45-9187-2AE5FA342422}" type="sibTrans" cxnId="{4AEEC5F7-94CC-4673-849B-5BE65FC56C88}">
      <dgm:prSet/>
      <dgm:spPr/>
      <dgm:t>
        <a:bodyPr/>
        <a:lstStyle/>
        <a:p>
          <a:endParaRPr lang="ru-RU">
            <a:latin typeface="Times New Roman" pitchFamily="18" charset="0"/>
            <a:cs typeface="Times New Roman" pitchFamily="18" charset="0"/>
          </a:endParaRPr>
        </a:p>
      </dgm:t>
    </dgm:pt>
    <dgm:pt modelId="{80D5DFF4-B1FB-490E-8A29-C88ACB58D1E2}" type="pres">
      <dgm:prSet presAssocID="{38B1C390-FD0D-422A-9569-9BCA2348F8AC}" presName="linearFlow" presStyleCnt="0">
        <dgm:presLayoutVars>
          <dgm:dir/>
          <dgm:animLvl val="lvl"/>
          <dgm:resizeHandles val="exact"/>
        </dgm:presLayoutVars>
      </dgm:prSet>
      <dgm:spPr/>
      <dgm:t>
        <a:bodyPr/>
        <a:lstStyle/>
        <a:p>
          <a:endParaRPr lang="ru-RU"/>
        </a:p>
      </dgm:t>
    </dgm:pt>
    <dgm:pt modelId="{9A02ABFA-800F-44ED-A528-6DF33ED6899C}" type="pres">
      <dgm:prSet presAssocID="{305A08A6-1A8F-4F14-9A33-28443F639E05}" presName="composite" presStyleCnt="0"/>
      <dgm:spPr/>
    </dgm:pt>
    <dgm:pt modelId="{9624B299-BA1E-43BD-B94D-574AA96A2367}" type="pres">
      <dgm:prSet presAssocID="{305A08A6-1A8F-4F14-9A33-28443F639E05}" presName="parentText" presStyleLbl="alignNode1" presStyleIdx="0" presStyleCnt="3">
        <dgm:presLayoutVars>
          <dgm:chMax val="1"/>
          <dgm:bulletEnabled val="1"/>
        </dgm:presLayoutVars>
      </dgm:prSet>
      <dgm:spPr/>
      <dgm:t>
        <a:bodyPr/>
        <a:lstStyle/>
        <a:p>
          <a:endParaRPr lang="ru-RU"/>
        </a:p>
      </dgm:t>
    </dgm:pt>
    <dgm:pt modelId="{5982AE82-7813-4EC3-8AFD-1579CF6CEC25}" type="pres">
      <dgm:prSet presAssocID="{305A08A6-1A8F-4F14-9A33-28443F639E05}" presName="descendantText" presStyleLbl="alignAcc1" presStyleIdx="0" presStyleCnt="3">
        <dgm:presLayoutVars>
          <dgm:bulletEnabled val="1"/>
        </dgm:presLayoutVars>
      </dgm:prSet>
      <dgm:spPr/>
      <dgm:t>
        <a:bodyPr/>
        <a:lstStyle/>
        <a:p>
          <a:endParaRPr lang="ru-RU"/>
        </a:p>
      </dgm:t>
    </dgm:pt>
    <dgm:pt modelId="{779B16BA-609F-48BD-B8BC-DA3621D2C5CB}" type="pres">
      <dgm:prSet presAssocID="{01FEF4BC-17DB-4F18-995E-01FD206EDF03}" presName="sp" presStyleCnt="0"/>
      <dgm:spPr/>
    </dgm:pt>
    <dgm:pt modelId="{C863AA1B-6691-4423-9B33-703B2DAC9B00}" type="pres">
      <dgm:prSet presAssocID="{DFD09F21-DE2A-4A80-9B33-6E3F272D5B24}" presName="composite" presStyleCnt="0"/>
      <dgm:spPr/>
    </dgm:pt>
    <dgm:pt modelId="{0F96A048-6F6D-4873-AA3C-CDFB8E036730}" type="pres">
      <dgm:prSet presAssocID="{DFD09F21-DE2A-4A80-9B33-6E3F272D5B24}" presName="parentText" presStyleLbl="alignNode1" presStyleIdx="1" presStyleCnt="3">
        <dgm:presLayoutVars>
          <dgm:chMax val="1"/>
          <dgm:bulletEnabled val="1"/>
        </dgm:presLayoutVars>
      </dgm:prSet>
      <dgm:spPr/>
      <dgm:t>
        <a:bodyPr/>
        <a:lstStyle/>
        <a:p>
          <a:endParaRPr lang="ru-RU"/>
        </a:p>
      </dgm:t>
    </dgm:pt>
    <dgm:pt modelId="{355782CA-20A3-45B8-8063-057A2B564CE2}" type="pres">
      <dgm:prSet presAssocID="{DFD09F21-DE2A-4A80-9B33-6E3F272D5B24}" presName="descendantText" presStyleLbl="alignAcc1" presStyleIdx="1" presStyleCnt="3">
        <dgm:presLayoutVars>
          <dgm:bulletEnabled val="1"/>
        </dgm:presLayoutVars>
      </dgm:prSet>
      <dgm:spPr/>
      <dgm:t>
        <a:bodyPr/>
        <a:lstStyle/>
        <a:p>
          <a:endParaRPr lang="ru-RU"/>
        </a:p>
      </dgm:t>
    </dgm:pt>
    <dgm:pt modelId="{405E7269-36A4-459A-B8A9-F76E14484927}" type="pres">
      <dgm:prSet presAssocID="{9E3C7149-C336-4B39-A62F-C49C1EC237A9}" presName="sp" presStyleCnt="0"/>
      <dgm:spPr/>
    </dgm:pt>
    <dgm:pt modelId="{FB0DF858-5A82-4AF2-83BF-54E1A32570A2}" type="pres">
      <dgm:prSet presAssocID="{92CD8C15-867B-4872-85DD-D5E1AE2F139B}" presName="composite" presStyleCnt="0"/>
      <dgm:spPr/>
    </dgm:pt>
    <dgm:pt modelId="{79BE5EC5-BAB3-4DAF-B034-9BE8ADC0361E}" type="pres">
      <dgm:prSet presAssocID="{92CD8C15-867B-4872-85DD-D5E1AE2F139B}" presName="parentText" presStyleLbl="alignNode1" presStyleIdx="2" presStyleCnt="3">
        <dgm:presLayoutVars>
          <dgm:chMax val="1"/>
          <dgm:bulletEnabled val="1"/>
        </dgm:presLayoutVars>
      </dgm:prSet>
      <dgm:spPr/>
      <dgm:t>
        <a:bodyPr/>
        <a:lstStyle/>
        <a:p>
          <a:endParaRPr lang="ru-RU"/>
        </a:p>
      </dgm:t>
    </dgm:pt>
    <dgm:pt modelId="{1DEF29B3-8EB4-48FC-922C-07EC5F6E6332}" type="pres">
      <dgm:prSet presAssocID="{92CD8C15-867B-4872-85DD-D5E1AE2F139B}" presName="descendantText" presStyleLbl="alignAcc1" presStyleIdx="2" presStyleCnt="3">
        <dgm:presLayoutVars>
          <dgm:bulletEnabled val="1"/>
        </dgm:presLayoutVars>
      </dgm:prSet>
      <dgm:spPr/>
      <dgm:t>
        <a:bodyPr/>
        <a:lstStyle/>
        <a:p>
          <a:endParaRPr lang="ru-RU"/>
        </a:p>
      </dgm:t>
    </dgm:pt>
  </dgm:ptLst>
  <dgm:cxnLst>
    <dgm:cxn modelId="{B3E6BAE0-E2AF-4D73-AFF9-888EBBFF2E65}" srcId="{38B1C390-FD0D-422A-9569-9BCA2348F8AC}" destId="{DFD09F21-DE2A-4A80-9B33-6E3F272D5B24}" srcOrd="1" destOrd="0" parTransId="{CEB009B6-82DA-4BF8-9AC4-31FBAAB6212D}" sibTransId="{9E3C7149-C336-4B39-A62F-C49C1EC237A9}"/>
    <dgm:cxn modelId="{7F63011C-B716-4C25-BFE6-44C21332AEA0}" srcId="{305A08A6-1A8F-4F14-9A33-28443F639E05}" destId="{136E914D-CF3A-49F6-BA7A-0C54ED4A25F9}" srcOrd="0" destOrd="0" parTransId="{AC5C0822-E921-44E0-A49B-337630379A73}" sibTransId="{A05EC2C7-E374-4B64-A4AA-F17858A8DE62}"/>
    <dgm:cxn modelId="{0E0CDAF6-3A37-48BB-9E9B-90B04D1805C4}" type="presOf" srcId="{B1786381-702E-431B-88B4-FA465A054525}" destId="{355782CA-20A3-45B8-8063-057A2B564CE2}" srcOrd="0" destOrd="0" presId="urn:microsoft.com/office/officeart/2005/8/layout/chevron2"/>
    <dgm:cxn modelId="{2914271D-5F27-4E3D-9EA0-A6D68BB2CA4F}" type="presOf" srcId="{DFD09F21-DE2A-4A80-9B33-6E3F272D5B24}" destId="{0F96A048-6F6D-4873-AA3C-CDFB8E036730}" srcOrd="0" destOrd="0" presId="urn:microsoft.com/office/officeart/2005/8/layout/chevron2"/>
    <dgm:cxn modelId="{B2AD2628-166E-4139-9281-0DD39A4A8287}" srcId="{38B1C390-FD0D-422A-9569-9BCA2348F8AC}" destId="{92CD8C15-867B-4872-85DD-D5E1AE2F139B}" srcOrd="2" destOrd="0" parTransId="{2144C041-1D12-4D76-AE4B-958CF9791EFA}" sibTransId="{68941B05-A7DE-4F1D-8EC1-EFD0443913AD}"/>
    <dgm:cxn modelId="{4AEEC5F7-94CC-4673-849B-5BE65FC56C88}" srcId="{92CD8C15-867B-4872-85DD-D5E1AE2F139B}" destId="{EAB3832A-3D5B-4E60-9F06-A5F8F3A554DA}" srcOrd="0" destOrd="0" parTransId="{ED93CF34-092D-4DAC-9F80-C9B41AE6DE9E}" sibTransId="{A54F5708-B571-4A45-9187-2AE5FA342422}"/>
    <dgm:cxn modelId="{D336729B-E405-44ED-8AD6-5D3C2620FC90}" type="presOf" srcId="{136E914D-CF3A-49F6-BA7A-0C54ED4A25F9}" destId="{5982AE82-7813-4EC3-8AFD-1579CF6CEC25}" srcOrd="0" destOrd="0" presId="urn:microsoft.com/office/officeart/2005/8/layout/chevron2"/>
    <dgm:cxn modelId="{26530DDF-A88A-4A08-9BEE-216A2238A6F4}" srcId="{DFD09F21-DE2A-4A80-9B33-6E3F272D5B24}" destId="{B1786381-702E-431B-88B4-FA465A054525}" srcOrd="0" destOrd="0" parTransId="{00BAF13C-BAC6-46EB-9587-0B4D2C6CBC69}" sibTransId="{ECBB20AC-ACAF-4357-B8F3-DF78BA06B128}"/>
    <dgm:cxn modelId="{0B96E55C-E813-4B11-8F37-021D1FBD5050}" type="presOf" srcId="{38B1C390-FD0D-422A-9569-9BCA2348F8AC}" destId="{80D5DFF4-B1FB-490E-8A29-C88ACB58D1E2}" srcOrd="0" destOrd="0" presId="urn:microsoft.com/office/officeart/2005/8/layout/chevron2"/>
    <dgm:cxn modelId="{4F677B80-0F0D-4A9B-8D51-9B230581A7A7}" type="presOf" srcId="{305A08A6-1A8F-4F14-9A33-28443F639E05}" destId="{9624B299-BA1E-43BD-B94D-574AA96A2367}" srcOrd="0" destOrd="0" presId="urn:microsoft.com/office/officeart/2005/8/layout/chevron2"/>
    <dgm:cxn modelId="{94402F9D-60C7-4366-B931-85A39417D15D}" type="presOf" srcId="{92CD8C15-867B-4872-85DD-D5E1AE2F139B}" destId="{79BE5EC5-BAB3-4DAF-B034-9BE8ADC0361E}" srcOrd="0" destOrd="0" presId="urn:microsoft.com/office/officeart/2005/8/layout/chevron2"/>
    <dgm:cxn modelId="{FFBCD9AF-ADC1-4182-8117-5FE079CA726F}" srcId="{38B1C390-FD0D-422A-9569-9BCA2348F8AC}" destId="{305A08A6-1A8F-4F14-9A33-28443F639E05}" srcOrd="0" destOrd="0" parTransId="{B7C8C758-F80A-4FF6-B7CA-57506A141363}" sibTransId="{01FEF4BC-17DB-4F18-995E-01FD206EDF03}"/>
    <dgm:cxn modelId="{D99CD29B-9778-490D-AECB-53CAB6925264}" type="presOf" srcId="{EAB3832A-3D5B-4E60-9F06-A5F8F3A554DA}" destId="{1DEF29B3-8EB4-48FC-922C-07EC5F6E6332}" srcOrd="0" destOrd="0" presId="urn:microsoft.com/office/officeart/2005/8/layout/chevron2"/>
    <dgm:cxn modelId="{6E865FF2-8CC4-4FFD-B0DB-E381FFCB680A}" type="presParOf" srcId="{80D5DFF4-B1FB-490E-8A29-C88ACB58D1E2}" destId="{9A02ABFA-800F-44ED-A528-6DF33ED6899C}" srcOrd="0" destOrd="0" presId="urn:microsoft.com/office/officeart/2005/8/layout/chevron2"/>
    <dgm:cxn modelId="{CDFB4FAD-F520-4F6B-B912-D1D740EE63F9}" type="presParOf" srcId="{9A02ABFA-800F-44ED-A528-6DF33ED6899C}" destId="{9624B299-BA1E-43BD-B94D-574AA96A2367}" srcOrd="0" destOrd="0" presId="urn:microsoft.com/office/officeart/2005/8/layout/chevron2"/>
    <dgm:cxn modelId="{616DB036-9369-47CB-8924-5E718A11E7A4}" type="presParOf" srcId="{9A02ABFA-800F-44ED-A528-6DF33ED6899C}" destId="{5982AE82-7813-4EC3-8AFD-1579CF6CEC25}" srcOrd="1" destOrd="0" presId="urn:microsoft.com/office/officeart/2005/8/layout/chevron2"/>
    <dgm:cxn modelId="{DDFFDB90-689A-45B0-AB8F-4FF20DCDD43B}" type="presParOf" srcId="{80D5DFF4-B1FB-490E-8A29-C88ACB58D1E2}" destId="{779B16BA-609F-48BD-B8BC-DA3621D2C5CB}" srcOrd="1" destOrd="0" presId="urn:microsoft.com/office/officeart/2005/8/layout/chevron2"/>
    <dgm:cxn modelId="{85753438-597D-48F2-9DD1-B667B95B41AA}" type="presParOf" srcId="{80D5DFF4-B1FB-490E-8A29-C88ACB58D1E2}" destId="{C863AA1B-6691-4423-9B33-703B2DAC9B00}" srcOrd="2" destOrd="0" presId="urn:microsoft.com/office/officeart/2005/8/layout/chevron2"/>
    <dgm:cxn modelId="{5B6E949A-9F72-4F78-BA3E-6B19014AB687}" type="presParOf" srcId="{C863AA1B-6691-4423-9B33-703B2DAC9B00}" destId="{0F96A048-6F6D-4873-AA3C-CDFB8E036730}" srcOrd="0" destOrd="0" presId="urn:microsoft.com/office/officeart/2005/8/layout/chevron2"/>
    <dgm:cxn modelId="{6753A234-85C7-4235-8988-BC4143139FFE}" type="presParOf" srcId="{C863AA1B-6691-4423-9B33-703B2DAC9B00}" destId="{355782CA-20A3-45B8-8063-057A2B564CE2}" srcOrd="1" destOrd="0" presId="urn:microsoft.com/office/officeart/2005/8/layout/chevron2"/>
    <dgm:cxn modelId="{4B0B13BF-816E-4709-9220-078076DAAD3F}" type="presParOf" srcId="{80D5DFF4-B1FB-490E-8A29-C88ACB58D1E2}" destId="{405E7269-36A4-459A-B8A9-F76E14484927}" srcOrd="3" destOrd="0" presId="urn:microsoft.com/office/officeart/2005/8/layout/chevron2"/>
    <dgm:cxn modelId="{E57ACCCD-835C-41D5-A99D-85ECC4DD2293}" type="presParOf" srcId="{80D5DFF4-B1FB-490E-8A29-C88ACB58D1E2}" destId="{FB0DF858-5A82-4AF2-83BF-54E1A32570A2}" srcOrd="4" destOrd="0" presId="urn:microsoft.com/office/officeart/2005/8/layout/chevron2"/>
    <dgm:cxn modelId="{F65866D5-3699-45C8-8A00-3249307559CB}" type="presParOf" srcId="{FB0DF858-5A82-4AF2-83BF-54E1A32570A2}" destId="{79BE5EC5-BAB3-4DAF-B034-9BE8ADC0361E}" srcOrd="0" destOrd="0" presId="urn:microsoft.com/office/officeart/2005/8/layout/chevron2"/>
    <dgm:cxn modelId="{B0E173C3-9743-411C-991C-35CF2C33CBEF}" type="presParOf" srcId="{FB0DF858-5A82-4AF2-83BF-54E1A32570A2}" destId="{1DEF29B3-8EB4-48FC-922C-07EC5F6E6332}" srcOrd="1" destOrd="0" presId="urn:microsoft.com/office/officeart/2005/8/layout/chevron2"/>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BDCF937-F774-45DD-B60F-07690DFEC785}"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ru-RU"/>
        </a:p>
      </dgm:t>
    </dgm:pt>
    <dgm:pt modelId="{892C8062-F36D-4505-A698-DD26B74120F0}">
      <dgm:prSet custT="1"/>
      <dgm:spPr>
        <a:solidFill>
          <a:srgbClr val="92D050"/>
        </a:solidFill>
      </dgm:spPr>
      <dgm:t>
        <a:bodyPr/>
        <a:lstStyle/>
        <a:p>
          <a:pPr rtl="0"/>
          <a:r>
            <a:rPr lang="ru-RU" sz="2000" b="1" i="1" dirty="0" smtClean="0">
              <a:solidFill>
                <a:schemeClr val="bg2"/>
              </a:solidFill>
              <a:latin typeface="Times New Roman" pitchFamily="18" charset="0"/>
              <a:cs typeface="Times New Roman" pitchFamily="18" charset="0"/>
            </a:rPr>
            <a:t>Реактор Большой Мощности Канальный-1000 (РБМК-1000)</a:t>
          </a:r>
          <a:r>
            <a:rPr lang="ru-RU" sz="2000" dirty="0" smtClean="0">
              <a:solidFill>
                <a:schemeClr val="bg2"/>
              </a:solidFill>
              <a:latin typeface="Times New Roman" pitchFamily="18" charset="0"/>
              <a:cs typeface="Times New Roman" pitchFamily="18" charset="0"/>
            </a:rPr>
            <a:t>, 1000 МВт</a:t>
          </a:r>
          <a:r>
            <a:rPr lang="ru-RU" sz="2000" dirty="0" smtClean="0">
              <a:latin typeface="Times New Roman" pitchFamily="18" charset="0"/>
              <a:cs typeface="Times New Roman" pitchFamily="18" charset="0"/>
            </a:rPr>
            <a:t>.</a:t>
          </a:r>
          <a:endParaRPr lang="ru-RU" sz="2000" dirty="0">
            <a:latin typeface="Times New Roman" pitchFamily="18" charset="0"/>
            <a:cs typeface="Times New Roman" pitchFamily="18" charset="0"/>
          </a:endParaRPr>
        </a:p>
      </dgm:t>
    </dgm:pt>
    <dgm:pt modelId="{3748A677-B233-425F-822A-6864607D0539}" type="parTrans" cxnId="{BD7DD9D8-DDD8-4CDE-BCBF-B09E2A4C83DC}">
      <dgm:prSet/>
      <dgm:spPr/>
      <dgm:t>
        <a:bodyPr/>
        <a:lstStyle/>
        <a:p>
          <a:endParaRPr lang="ru-RU">
            <a:latin typeface="Times New Roman" pitchFamily="18" charset="0"/>
            <a:cs typeface="Times New Roman" pitchFamily="18" charset="0"/>
          </a:endParaRPr>
        </a:p>
      </dgm:t>
    </dgm:pt>
    <dgm:pt modelId="{99BC7259-6F52-41F8-847D-FD8C9E38CDAC}" type="sibTrans" cxnId="{BD7DD9D8-DDD8-4CDE-BCBF-B09E2A4C83DC}">
      <dgm:prSet/>
      <dgm:spPr/>
      <dgm:t>
        <a:bodyPr/>
        <a:lstStyle/>
        <a:p>
          <a:endParaRPr lang="ru-RU">
            <a:latin typeface="Times New Roman" pitchFamily="18" charset="0"/>
            <a:cs typeface="Times New Roman" pitchFamily="18" charset="0"/>
          </a:endParaRPr>
        </a:p>
      </dgm:t>
    </dgm:pt>
    <dgm:pt modelId="{A2CA1A8A-CF51-4ED8-9605-0FF8C6892C47}">
      <dgm:prSet custT="1"/>
      <dgm:spPr>
        <a:solidFill>
          <a:srgbClr val="7030A0"/>
        </a:solidFill>
      </dgm:spPr>
      <dgm:t>
        <a:bodyPr/>
        <a:lstStyle/>
        <a:p>
          <a:pPr rtl="0"/>
          <a:r>
            <a:rPr lang="ru-RU" sz="2000" b="1" i="1" dirty="0" err="1" smtClean="0">
              <a:solidFill>
                <a:schemeClr val="bg2"/>
              </a:solidFill>
              <a:latin typeface="Times New Roman" pitchFamily="18" charset="0"/>
              <a:cs typeface="Times New Roman" pitchFamily="18" charset="0"/>
            </a:rPr>
            <a:t>Водо-Водяной</a:t>
          </a:r>
          <a:r>
            <a:rPr lang="ru-RU" sz="2000" b="1" i="1" dirty="0" smtClean="0">
              <a:solidFill>
                <a:schemeClr val="bg2"/>
              </a:solidFill>
              <a:latin typeface="Times New Roman" pitchFamily="18" charset="0"/>
              <a:cs typeface="Times New Roman" pitchFamily="18" charset="0"/>
            </a:rPr>
            <a:t> Энергетический Реактор-440 (ВВЭР-440)</a:t>
          </a:r>
          <a:r>
            <a:rPr lang="ru-RU" sz="2000" dirty="0" smtClean="0">
              <a:solidFill>
                <a:schemeClr val="bg2"/>
              </a:solidFill>
              <a:latin typeface="Times New Roman" pitchFamily="18" charset="0"/>
              <a:cs typeface="Times New Roman" pitchFamily="18" charset="0"/>
            </a:rPr>
            <a:t>, 1000 МВт</a:t>
          </a:r>
          <a:r>
            <a:rPr lang="ru-RU" sz="2000" dirty="0" smtClean="0">
              <a:latin typeface="Times New Roman" pitchFamily="18" charset="0"/>
              <a:cs typeface="Times New Roman" pitchFamily="18" charset="0"/>
            </a:rPr>
            <a:t>.</a:t>
          </a:r>
          <a:endParaRPr lang="ru-RU" sz="2000" dirty="0">
            <a:latin typeface="Times New Roman" pitchFamily="18" charset="0"/>
            <a:cs typeface="Times New Roman" pitchFamily="18" charset="0"/>
          </a:endParaRPr>
        </a:p>
      </dgm:t>
    </dgm:pt>
    <dgm:pt modelId="{352414D7-AD93-4417-B401-71492CD9370E}" type="parTrans" cxnId="{0CE57651-F3F5-4E45-9018-F303F0AB5387}">
      <dgm:prSet/>
      <dgm:spPr/>
      <dgm:t>
        <a:bodyPr/>
        <a:lstStyle/>
        <a:p>
          <a:endParaRPr lang="ru-RU">
            <a:latin typeface="Times New Roman" pitchFamily="18" charset="0"/>
            <a:cs typeface="Times New Roman" pitchFamily="18" charset="0"/>
          </a:endParaRPr>
        </a:p>
      </dgm:t>
    </dgm:pt>
    <dgm:pt modelId="{25A424AA-70D7-4890-B273-7AEEA047F47C}" type="sibTrans" cxnId="{0CE57651-F3F5-4E45-9018-F303F0AB5387}">
      <dgm:prSet/>
      <dgm:spPr/>
      <dgm:t>
        <a:bodyPr/>
        <a:lstStyle/>
        <a:p>
          <a:endParaRPr lang="ru-RU">
            <a:latin typeface="Times New Roman" pitchFamily="18" charset="0"/>
            <a:cs typeface="Times New Roman" pitchFamily="18" charset="0"/>
          </a:endParaRPr>
        </a:p>
      </dgm:t>
    </dgm:pt>
    <dgm:pt modelId="{48DD17D8-0BBA-43BA-B495-5F93A54CC145}">
      <dgm:prSet/>
      <dgm:spPr/>
      <dgm:t>
        <a:bodyPr/>
        <a:lstStyle/>
        <a:p>
          <a:pPr rtl="0"/>
          <a:r>
            <a:rPr lang="ru-RU" dirty="0" smtClean="0">
              <a:solidFill>
                <a:schemeClr val="bg2"/>
              </a:solidFill>
              <a:latin typeface="Times New Roman" pitchFamily="18" charset="0"/>
              <a:cs typeface="Times New Roman" pitchFamily="18" charset="0"/>
            </a:rPr>
            <a:t>Вода в реакторе нагревается до температуры близкой к кипению и далее направляется в сепаратор, где отделяется от пара, который вращает турбину и вырабатывает электрический ток.</a:t>
          </a:r>
          <a:endParaRPr lang="ru-RU" dirty="0">
            <a:solidFill>
              <a:schemeClr val="bg2"/>
            </a:solidFill>
            <a:latin typeface="Times New Roman" pitchFamily="18" charset="0"/>
            <a:cs typeface="Times New Roman" pitchFamily="18" charset="0"/>
          </a:endParaRPr>
        </a:p>
      </dgm:t>
    </dgm:pt>
    <dgm:pt modelId="{438657FD-4041-48EE-A8B3-5136F800D89C}" type="parTrans" cxnId="{D78E442C-434B-4156-B1E7-EAECB80F0D1D}">
      <dgm:prSet/>
      <dgm:spPr/>
      <dgm:t>
        <a:bodyPr/>
        <a:lstStyle/>
        <a:p>
          <a:endParaRPr lang="ru-RU">
            <a:latin typeface="Times New Roman" pitchFamily="18" charset="0"/>
            <a:cs typeface="Times New Roman" pitchFamily="18" charset="0"/>
          </a:endParaRPr>
        </a:p>
      </dgm:t>
    </dgm:pt>
    <dgm:pt modelId="{4D4B84DC-15E2-4843-B7C1-057CBC4051D7}" type="sibTrans" cxnId="{D78E442C-434B-4156-B1E7-EAECB80F0D1D}">
      <dgm:prSet/>
      <dgm:spPr/>
      <dgm:t>
        <a:bodyPr/>
        <a:lstStyle/>
        <a:p>
          <a:endParaRPr lang="ru-RU">
            <a:latin typeface="Times New Roman" pitchFamily="18" charset="0"/>
            <a:cs typeface="Times New Roman" pitchFamily="18" charset="0"/>
          </a:endParaRPr>
        </a:p>
      </dgm:t>
    </dgm:pt>
    <dgm:pt modelId="{C4907CD5-DE9A-4B40-92F9-F44CA0A64EE5}">
      <dgm:prSet/>
      <dgm:spPr/>
      <dgm:t>
        <a:bodyPr/>
        <a:lstStyle/>
        <a:p>
          <a:pPr rtl="0"/>
          <a:r>
            <a:rPr lang="ru-RU" dirty="0" smtClean="0">
              <a:solidFill>
                <a:schemeClr val="bg2"/>
              </a:solidFill>
              <a:latin typeface="Times New Roman" pitchFamily="18" charset="0"/>
              <a:cs typeface="Times New Roman" pitchFamily="18" charset="0"/>
            </a:rPr>
            <a:t>В водо-водяном энергетическом реакторе имеются 2 контура. В первом контуре вода нагревается в активной зоне, но в пар не превращается, т.к. находится под высоким давлением. Нагретая вода первого контура поступает в </a:t>
          </a:r>
          <a:r>
            <a:rPr lang="ru-RU" dirty="0" err="1" smtClean="0">
              <a:solidFill>
                <a:schemeClr val="bg2"/>
              </a:solidFill>
              <a:latin typeface="Times New Roman" pitchFamily="18" charset="0"/>
              <a:cs typeface="Times New Roman" pitchFamily="18" charset="0"/>
            </a:rPr>
            <a:t>теплообенник</a:t>
          </a:r>
          <a:r>
            <a:rPr lang="ru-RU" dirty="0" smtClean="0">
              <a:solidFill>
                <a:schemeClr val="bg2"/>
              </a:solidFill>
              <a:latin typeface="Times New Roman" pitchFamily="18" charset="0"/>
              <a:cs typeface="Times New Roman" pitchFamily="18" charset="0"/>
            </a:rPr>
            <a:t>, где отдаёт тепло воде второго контура. После этого пар со второго контура подаётся на турбину, который вырабатывает электрическую энергию. В водяных энергетических реакторах за счёт двух контуров охлаждения повышается надёжность их работы.</a:t>
          </a:r>
          <a:endParaRPr lang="ru-RU" dirty="0">
            <a:solidFill>
              <a:schemeClr val="bg2"/>
            </a:solidFill>
            <a:latin typeface="Times New Roman" pitchFamily="18" charset="0"/>
            <a:cs typeface="Times New Roman" pitchFamily="18" charset="0"/>
          </a:endParaRPr>
        </a:p>
      </dgm:t>
    </dgm:pt>
    <dgm:pt modelId="{2FD7CAC1-75E6-4645-ADF3-B64A5281ED23}" type="parTrans" cxnId="{D6EEAEAD-1451-45D9-B0AA-C9CCA2D388BA}">
      <dgm:prSet/>
      <dgm:spPr/>
      <dgm:t>
        <a:bodyPr/>
        <a:lstStyle/>
        <a:p>
          <a:endParaRPr lang="ru-RU">
            <a:latin typeface="Times New Roman" pitchFamily="18" charset="0"/>
            <a:cs typeface="Times New Roman" pitchFamily="18" charset="0"/>
          </a:endParaRPr>
        </a:p>
      </dgm:t>
    </dgm:pt>
    <dgm:pt modelId="{0326C1E5-D94C-4284-A8C7-BBA83370ADB9}" type="sibTrans" cxnId="{D6EEAEAD-1451-45D9-B0AA-C9CCA2D388BA}">
      <dgm:prSet/>
      <dgm:spPr/>
      <dgm:t>
        <a:bodyPr/>
        <a:lstStyle/>
        <a:p>
          <a:endParaRPr lang="ru-RU">
            <a:latin typeface="Times New Roman" pitchFamily="18" charset="0"/>
            <a:cs typeface="Times New Roman" pitchFamily="18" charset="0"/>
          </a:endParaRPr>
        </a:p>
      </dgm:t>
    </dgm:pt>
    <dgm:pt modelId="{C84C6F3F-B88E-46A4-8159-2EC0323C4CC6}" type="pres">
      <dgm:prSet presAssocID="{DBDCF937-F774-45DD-B60F-07690DFEC785}" presName="linear" presStyleCnt="0">
        <dgm:presLayoutVars>
          <dgm:animLvl val="lvl"/>
          <dgm:resizeHandles val="exact"/>
        </dgm:presLayoutVars>
      </dgm:prSet>
      <dgm:spPr/>
      <dgm:t>
        <a:bodyPr/>
        <a:lstStyle/>
        <a:p>
          <a:endParaRPr lang="ru-RU"/>
        </a:p>
      </dgm:t>
    </dgm:pt>
    <dgm:pt modelId="{71692E68-C5C3-41C2-9F66-7968606FA2FE}" type="pres">
      <dgm:prSet presAssocID="{892C8062-F36D-4505-A698-DD26B74120F0}" presName="parentText" presStyleLbl="node1" presStyleIdx="0" presStyleCnt="2">
        <dgm:presLayoutVars>
          <dgm:chMax val="0"/>
          <dgm:bulletEnabled val="1"/>
        </dgm:presLayoutVars>
      </dgm:prSet>
      <dgm:spPr/>
      <dgm:t>
        <a:bodyPr/>
        <a:lstStyle/>
        <a:p>
          <a:endParaRPr lang="ru-RU"/>
        </a:p>
      </dgm:t>
    </dgm:pt>
    <dgm:pt modelId="{64B75F03-AF65-43B1-9CAD-DE2179DA6A36}" type="pres">
      <dgm:prSet presAssocID="{892C8062-F36D-4505-A698-DD26B74120F0}" presName="childText" presStyleLbl="revTx" presStyleIdx="0" presStyleCnt="2">
        <dgm:presLayoutVars>
          <dgm:bulletEnabled val="1"/>
        </dgm:presLayoutVars>
      </dgm:prSet>
      <dgm:spPr/>
      <dgm:t>
        <a:bodyPr/>
        <a:lstStyle/>
        <a:p>
          <a:endParaRPr lang="ru-RU"/>
        </a:p>
      </dgm:t>
    </dgm:pt>
    <dgm:pt modelId="{46291382-1427-4CA5-AF2A-D42E9A242C46}" type="pres">
      <dgm:prSet presAssocID="{A2CA1A8A-CF51-4ED8-9605-0FF8C6892C47}" presName="parentText" presStyleLbl="node1" presStyleIdx="1" presStyleCnt="2">
        <dgm:presLayoutVars>
          <dgm:chMax val="0"/>
          <dgm:bulletEnabled val="1"/>
        </dgm:presLayoutVars>
      </dgm:prSet>
      <dgm:spPr/>
      <dgm:t>
        <a:bodyPr/>
        <a:lstStyle/>
        <a:p>
          <a:endParaRPr lang="ru-RU"/>
        </a:p>
      </dgm:t>
    </dgm:pt>
    <dgm:pt modelId="{B92DCD3B-B738-414C-8D72-A1F947270E6C}" type="pres">
      <dgm:prSet presAssocID="{A2CA1A8A-CF51-4ED8-9605-0FF8C6892C47}" presName="childText" presStyleLbl="revTx" presStyleIdx="1" presStyleCnt="2">
        <dgm:presLayoutVars>
          <dgm:bulletEnabled val="1"/>
        </dgm:presLayoutVars>
      </dgm:prSet>
      <dgm:spPr/>
      <dgm:t>
        <a:bodyPr/>
        <a:lstStyle/>
        <a:p>
          <a:endParaRPr lang="ru-RU"/>
        </a:p>
      </dgm:t>
    </dgm:pt>
  </dgm:ptLst>
  <dgm:cxnLst>
    <dgm:cxn modelId="{28BA80CF-DCCE-4DD2-AEE6-3C1188EC6740}" type="presOf" srcId="{DBDCF937-F774-45DD-B60F-07690DFEC785}" destId="{C84C6F3F-B88E-46A4-8159-2EC0323C4CC6}" srcOrd="0" destOrd="0" presId="urn:microsoft.com/office/officeart/2005/8/layout/vList2"/>
    <dgm:cxn modelId="{22E3DEB3-82AB-492C-8EA4-D043A655CBCB}" type="presOf" srcId="{48DD17D8-0BBA-43BA-B495-5F93A54CC145}" destId="{64B75F03-AF65-43B1-9CAD-DE2179DA6A36}" srcOrd="0" destOrd="0" presId="urn:microsoft.com/office/officeart/2005/8/layout/vList2"/>
    <dgm:cxn modelId="{14F53886-B89B-4743-8CDA-A315150B1CC9}" type="presOf" srcId="{C4907CD5-DE9A-4B40-92F9-F44CA0A64EE5}" destId="{B92DCD3B-B738-414C-8D72-A1F947270E6C}" srcOrd="0" destOrd="0" presId="urn:microsoft.com/office/officeart/2005/8/layout/vList2"/>
    <dgm:cxn modelId="{BD7DD9D8-DDD8-4CDE-BCBF-B09E2A4C83DC}" srcId="{DBDCF937-F774-45DD-B60F-07690DFEC785}" destId="{892C8062-F36D-4505-A698-DD26B74120F0}" srcOrd="0" destOrd="0" parTransId="{3748A677-B233-425F-822A-6864607D0539}" sibTransId="{99BC7259-6F52-41F8-847D-FD8C9E38CDAC}"/>
    <dgm:cxn modelId="{0C1A6AC2-FB6D-44D0-9B46-ABEC5A7E7EA0}" type="presOf" srcId="{A2CA1A8A-CF51-4ED8-9605-0FF8C6892C47}" destId="{46291382-1427-4CA5-AF2A-D42E9A242C46}" srcOrd="0" destOrd="0" presId="urn:microsoft.com/office/officeart/2005/8/layout/vList2"/>
    <dgm:cxn modelId="{D6EEAEAD-1451-45D9-B0AA-C9CCA2D388BA}" srcId="{A2CA1A8A-CF51-4ED8-9605-0FF8C6892C47}" destId="{C4907CD5-DE9A-4B40-92F9-F44CA0A64EE5}" srcOrd="0" destOrd="0" parTransId="{2FD7CAC1-75E6-4645-ADF3-B64A5281ED23}" sibTransId="{0326C1E5-D94C-4284-A8C7-BBA83370ADB9}"/>
    <dgm:cxn modelId="{0CE57651-F3F5-4E45-9018-F303F0AB5387}" srcId="{DBDCF937-F774-45DD-B60F-07690DFEC785}" destId="{A2CA1A8A-CF51-4ED8-9605-0FF8C6892C47}" srcOrd="1" destOrd="0" parTransId="{352414D7-AD93-4417-B401-71492CD9370E}" sibTransId="{25A424AA-70D7-4890-B273-7AEEA047F47C}"/>
    <dgm:cxn modelId="{D78E442C-434B-4156-B1E7-EAECB80F0D1D}" srcId="{892C8062-F36D-4505-A698-DD26B74120F0}" destId="{48DD17D8-0BBA-43BA-B495-5F93A54CC145}" srcOrd="0" destOrd="0" parTransId="{438657FD-4041-48EE-A8B3-5136F800D89C}" sibTransId="{4D4B84DC-15E2-4843-B7C1-057CBC4051D7}"/>
    <dgm:cxn modelId="{6B453087-4A2F-4A1A-A595-695130005861}" type="presOf" srcId="{892C8062-F36D-4505-A698-DD26B74120F0}" destId="{71692E68-C5C3-41C2-9F66-7968606FA2FE}" srcOrd="0" destOrd="0" presId="urn:microsoft.com/office/officeart/2005/8/layout/vList2"/>
    <dgm:cxn modelId="{DD02E0E5-09CF-4EC0-BBDB-3FB776702AAB}" type="presParOf" srcId="{C84C6F3F-B88E-46A4-8159-2EC0323C4CC6}" destId="{71692E68-C5C3-41C2-9F66-7968606FA2FE}" srcOrd="0" destOrd="0" presId="urn:microsoft.com/office/officeart/2005/8/layout/vList2"/>
    <dgm:cxn modelId="{D6E2AC9F-7210-4F9E-884F-DBFC24A96DCA}" type="presParOf" srcId="{C84C6F3F-B88E-46A4-8159-2EC0323C4CC6}" destId="{64B75F03-AF65-43B1-9CAD-DE2179DA6A36}" srcOrd="1" destOrd="0" presId="urn:microsoft.com/office/officeart/2005/8/layout/vList2"/>
    <dgm:cxn modelId="{ED039588-621A-43F7-B828-9864CCEDE9DB}" type="presParOf" srcId="{C84C6F3F-B88E-46A4-8159-2EC0323C4CC6}" destId="{46291382-1427-4CA5-AF2A-D42E9A242C46}" srcOrd="2" destOrd="0" presId="urn:microsoft.com/office/officeart/2005/8/layout/vList2"/>
    <dgm:cxn modelId="{31CBD41B-8404-4E94-826F-774F5B426930}" type="presParOf" srcId="{C84C6F3F-B88E-46A4-8159-2EC0323C4CC6}" destId="{B92DCD3B-B738-414C-8D72-A1F947270E6C}" srcOrd="3" destOrd="0" presId="urn:microsoft.com/office/officeart/2005/8/layout/vList2"/>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39E83F8-0FBE-4337-82E2-9C143DE94C9F}" type="doc">
      <dgm:prSet loTypeId="urn:microsoft.com/office/officeart/2005/8/layout/arrow4" loCatId="process" qsTypeId="urn:microsoft.com/office/officeart/2005/8/quickstyle/simple1" qsCatId="simple" csTypeId="urn:microsoft.com/office/officeart/2005/8/colors/colorful1#6" csCatId="colorful" phldr="1"/>
      <dgm:spPr/>
      <dgm:t>
        <a:bodyPr/>
        <a:lstStyle/>
        <a:p>
          <a:endParaRPr lang="ru-RU"/>
        </a:p>
      </dgm:t>
    </dgm:pt>
    <dgm:pt modelId="{16542230-1EC8-4ECE-B8D9-F302D920968C}">
      <dgm:prSet phldrT="[Текст]" custT="1"/>
      <dgm:spPr/>
      <dgm:t>
        <a:bodyPr/>
        <a:lstStyle/>
        <a:p>
          <a:pPr algn="l"/>
          <a:r>
            <a:rPr lang="ru-RU" sz="2000" dirty="0" smtClean="0">
              <a:solidFill>
                <a:schemeClr val="bg2"/>
              </a:solidFill>
              <a:latin typeface="Times New Roman" pitchFamily="18" charset="0"/>
              <a:cs typeface="Times New Roman" pitchFamily="18" charset="0"/>
            </a:rPr>
            <a:t>Реакторы с положительным температурным коэффициентом при внешних возмущениях требуют включения системы регулирования.</a:t>
          </a:r>
          <a:endParaRPr lang="ru-RU" sz="2000" dirty="0">
            <a:solidFill>
              <a:schemeClr val="bg2"/>
            </a:solidFill>
            <a:latin typeface="Times New Roman" pitchFamily="18" charset="0"/>
            <a:cs typeface="Times New Roman" pitchFamily="18" charset="0"/>
          </a:endParaRPr>
        </a:p>
      </dgm:t>
    </dgm:pt>
    <dgm:pt modelId="{4771E79B-9EE6-45C0-B86C-F3735F95EB29}" type="parTrans" cxnId="{207B74CA-E444-439D-8772-1175248D5C1F}">
      <dgm:prSet/>
      <dgm:spPr/>
      <dgm:t>
        <a:bodyPr/>
        <a:lstStyle/>
        <a:p>
          <a:pPr algn="l"/>
          <a:endParaRPr lang="ru-RU" sz="1400">
            <a:solidFill>
              <a:schemeClr val="bg1"/>
            </a:solidFill>
            <a:latin typeface="Times New Roman" pitchFamily="18" charset="0"/>
            <a:cs typeface="Times New Roman" pitchFamily="18" charset="0"/>
          </a:endParaRPr>
        </a:p>
      </dgm:t>
    </dgm:pt>
    <dgm:pt modelId="{91DF3AAA-D2DB-4C76-B0DA-80C6BB71E809}" type="sibTrans" cxnId="{207B74CA-E444-439D-8772-1175248D5C1F}">
      <dgm:prSet/>
      <dgm:spPr/>
      <dgm:t>
        <a:bodyPr/>
        <a:lstStyle/>
        <a:p>
          <a:pPr algn="l"/>
          <a:endParaRPr lang="ru-RU" sz="1400">
            <a:solidFill>
              <a:schemeClr val="bg1"/>
            </a:solidFill>
            <a:latin typeface="Times New Roman" pitchFamily="18" charset="0"/>
            <a:cs typeface="Times New Roman" pitchFamily="18" charset="0"/>
          </a:endParaRPr>
        </a:p>
      </dgm:t>
    </dgm:pt>
    <dgm:pt modelId="{ABE4DAF8-E282-4E92-9447-258DA0218720}">
      <dgm:prSet phldrT="[Текст]" custT="1"/>
      <dgm:spPr/>
      <dgm:t>
        <a:bodyPr/>
        <a:lstStyle/>
        <a:p>
          <a:pPr algn="l"/>
          <a:r>
            <a:rPr lang="ru-RU" sz="2000" dirty="0" smtClean="0">
              <a:solidFill>
                <a:schemeClr val="bg2"/>
              </a:solidFill>
              <a:latin typeface="Times New Roman" pitchFamily="18" charset="0"/>
              <a:cs typeface="Times New Roman" pitchFamily="18" charset="0"/>
            </a:rPr>
            <a:t>Реакторы с отрицательным температурным коэффициентом реактивности в стационарном режиме устойчивы.</a:t>
          </a:r>
          <a:endParaRPr lang="ru-RU" sz="2000" dirty="0">
            <a:solidFill>
              <a:schemeClr val="bg2"/>
            </a:solidFill>
            <a:latin typeface="Times New Roman" pitchFamily="18" charset="0"/>
            <a:cs typeface="Times New Roman" pitchFamily="18" charset="0"/>
          </a:endParaRPr>
        </a:p>
      </dgm:t>
    </dgm:pt>
    <dgm:pt modelId="{519C1095-FEF8-4B32-8FCD-9610EDB61FC2}" type="parTrans" cxnId="{9F56668C-0400-48B7-A115-12E882A3AC2B}">
      <dgm:prSet/>
      <dgm:spPr/>
      <dgm:t>
        <a:bodyPr/>
        <a:lstStyle/>
        <a:p>
          <a:pPr algn="l"/>
          <a:endParaRPr lang="ru-RU" sz="1400">
            <a:solidFill>
              <a:schemeClr val="bg1"/>
            </a:solidFill>
            <a:latin typeface="Times New Roman" pitchFamily="18" charset="0"/>
            <a:cs typeface="Times New Roman" pitchFamily="18" charset="0"/>
          </a:endParaRPr>
        </a:p>
      </dgm:t>
    </dgm:pt>
    <dgm:pt modelId="{D49F6749-933B-4F1E-9C8B-5B4E7FC56DE8}" type="sibTrans" cxnId="{9F56668C-0400-48B7-A115-12E882A3AC2B}">
      <dgm:prSet/>
      <dgm:spPr/>
      <dgm:t>
        <a:bodyPr/>
        <a:lstStyle/>
        <a:p>
          <a:pPr algn="l"/>
          <a:endParaRPr lang="ru-RU" sz="1400">
            <a:solidFill>
              <a:schemeClr val="bg1"/>
            </a:solidFill>
            <a:latin typeface="Times New Roman" pitchFamily="18" charset="0"/>
            <a:cs typeface="Times New Roman" pitchFamily="18" charset="0"/>
          </a:endParaRPr>
        </a:p>
      </dgm:t>
    </dgm:pt>
    <dgm:pt modelId="{A8548949-9232-439B-A27E-29582A786EC0}" type="pres">
      <dgm:prSet presAssocID="{239E83F8-0FBE-4337-82E2-9C143DE94C9F}" presName="compositeShape" presStyleCnt="0">
        <dgm:presLayoutVars>
          <dgm:chMax val="2"/>
          <dgm:dir/>
          <dgm:resizeHandles val="exact"/>
        </dgm:presLayoutVars>
      </dgm:prSet>
      <dgm:spPr/>
      <dgm:t>
        <a:bodyPr/>
        <a:lstStyle/>
        <a:p>
          <a:endParaRPr lang="ru-RU"/>
        </a:p>
      </dgm:t>
    </dgm:pt>
    <dgm:pt modelId="{4BA8B0BB-0559-4F87-83C5-D1ABA314A0B3}" type="pres">
      <dgm:prSet presAssocID="{16542230-1EC8-4ECE-B8D9-F302D920968C}" presName="upArrow" presStyleLbl="node1" presStyleIdx="0" presStyleCnt="2"/>
      <dgm:spPr>
        <a:solidFill>
          <a:schemeClr val="accent6">
            <a:lumMod val="60000"/>
            <a:lumOff val="40000"/>
          </a:schemeClr>
        </a:solidFill>
      </dgm:spPr>
      <dgm:t>
        <a:bodyPr/>
        <a:lstStyle/>
        <a:p>
          <a:endParaRPr lang="ru-RU"/>
        </a:p>
      </dgm:t>
    </dgm:pt>
    <dgm:pt modelId="{6C7C7BDE-F734-438E-9C5B-F32A456C18F7}" type="pres">
      <dgm:prSet presAssocID="{16542230-1EC8-4ECE-B8D9-F302D920968C}" presName="upArrowText" presStyleLbl="revTx" presStyleIdx="0" presStyleCnt="2">
        <dgm:presLayoutVars>
          <dgm:chMax val="0"/>
          <dgm:bulletEnabled val="1"/>
        </dgm:presLayoutVars>
      </dgm:prSet>
      <dgm:spPr/>
      <dgm:t>
        <a:bodyPr/>
        <a:lstStyle/>
        <a:p>
          <a:endParaRPr lang="ru-RU"/>
        </a:p>
      </dgm:t>
    </dgm:pt>
    <dgm:pt modelId="{40BB853B-9037-4C43-AF16-234C13451540}" type="pres">
      <dgm:prSet presAssocID="{ABE4DAF8-E282-4E92-9447-258DA0218720}" presName="downArrow" presStyleLbl="node1" presStyleIdx="1" presStyleCnt="2"/>
      <dgm:spPr>
        <a:solidFill>
          <a:srgbClr val="92D050"/>
        </a:solidFill>
      </dgm:spPr>
      <dgm:t>
        <a:bodyPr/>
        <a:lstStyle/>
        <a:p>
          <a:endParaRPr lang="ru-RU"/>
        </a:p>
      </dgm:t>
    </dgm:pt>
    <dgm:pt modelId="{C3B0205A-AE3E-4F68-B225-9D72A7F162A6}" type="pres">
      <dgm:prSet presAssocID="{ABE4DAF8-E282-4E92-9447-258DA0218720}" presName="downArrowText" presStyleLbl="revTx" presStyleIdx="1" presStyleCnt="2">
        <dgm:presLayoutVars>
          <dgm:chMax val="0"/>
          <dgm:bulletEnabled val="1"/>
        </dgm:presLayoutVars>
      </dgm:prSet>
      <dgm:spPr/>
      <dgm:t>
        <a:bodyPr/>
        <a:lstStyle/>
        <a:p>
          <a:endParaRPr lang="ru-RU"/>
        </a:p>
      </dgm:t>
    </dgm:pt>
  </dgm:ptLst>
  <dgm:cxnLst>
    <dgm:cxn modelId="{05EF86F8-F4DE-4E73-8A65-5489B967A8CE}" type="presOf" srcId="{ABE4DAF8-E282-4E92-9447-258DA0218720}" destId="{C3B0205A-AE3E-4F68-B225-9D72A7F162A6}" srcOrd="0" destOrd="0" presId="urn:microsoft.com/office/officeart/2005/8/layout/arrow4"/>
    <dgm:cxn modelId="{2206A02C-1770-4C2D-874E-C701E3C04BFD}" type="presOf" srcId="{239E83F8-0FBE-4337-82E2-9C143DE94C9F}" destId="{A8548949-9232-439B-A27E-29582A786EC0}" srcOrd="0" destOrd="0" presId="urn:microsoft.com/office/officeart/2005/8/layout/arrow4"/>
    <dgm:cxn modelId="{9F56668C-0400-48B7-A115-12E882A3AC2B}" srcId="{239E83F8-0FBE-4337-82E2-9C143DE94C9F}" destId="{ABE4DAF8-E282-4E92-9447-258DA0218720}" srcOrd="1" destOrd="0" parTransId="{519C1095-FEF8-4B32-8FCD-9610EDB61FC2}" sibTransId="{D49F6749-933B-4F1E-9C8B-5B4E7FC56DE8}"/>
    <dgm:cxn modelId="{196E87B3-3637-40E8-9947-CDE7478060F0}" type="presOf" srcId="{16542230-1EC8-4ECE-B8D9-F302D920968C}" destId="{6C7C7BDE-F734-438E-9C5B-F32A456C18F7}" srcOrd="0" destOrd="0" presId="urn:microsoft.com/office/officeart/2005/8/layout/arrow4"/>
    <dgm:cxn modelId="{207B74CA-E444-439D-8772-1175248D5C1F}" srcId="{239E83F8-0FBE-4337-82E2-9C143DE94C9F}" destId="{16542230-1EC8-4ECE-B8D9-F302D920968C}" srcOrd="0" destOrd="0" parTransId="{4771E79B-9EE6-45C0-B86C-F3735F95EB29}" sibTransId="{91DF3AAA-D2DB-4C76-B0DA-80C6BB71E809}"/>
    <dgm:cxn modelId="{BEAB8B1B-7351-4216-AE53-31592671C3DC}" type="presParOf" srcId="{A8548949-9232-439B-A27E-29582A786EC0}" destId="{4BA8B0BB-0559-4F87-83C5-D1ABA314A0B3}" srcOrd="0" destOrd="0" presId="urn:microsoft.com/office/officeart/2005/8/layout/arrow4"/>
    <dgm:cxn modelId="{912A660A-64E1-4153-AAAA-60A443CCE79B}" type="presParOf" srcId="{A8548949-9232-439B-A27E-29582A786EC0}" destId="{6C7C7BDE-F734-438E-9C5B-F32A456C18F7}" srcOrd="1" destOrd="0" presId="urn:microsoft.com/office/officeart/2005/8/layout/arrow4"/>
    <dgm:cxn modelId="{12BB0EE4-69A5-4000-A884-54E98DD82B0B}" type="presParOf" srcId="{A8548949-9232-439B-A27E-29582A786EC0}" destId="{40BB853B-9037-4C43-AF16-234C13451540}" srcOrd="2" destOrd="0" presId="urn:microsoft.com/office/officeart/2005/8/layout/arrow4"/>
    <dgm:cxn modelId="{34BB4AC6-3D08-43A6-9A45-038A44B3A352}" type="presParOf" srcId="{A8548949-9232-439B-A27E-29582A786EC0}" destId="{C3B0205A-AE3E-4F68-B225-9D72A7F162A6}" srcOrd="3" destOrd="0" presId="urn:microsoft.com/office/officeart/2005/8/layout/arrow4"/>
  </dgm:cxnLst>
  <dgm:bg/>
  <dgm:whole/>
  <dgm:extLst>
    <a:ext uri="http://schemas.microsoft.com/office/drawing/2008/diagram">
      <dsp:dataModelExt xmlns:dsp="http://schemas.microsoft.com/office/drawing/2008/diagram" xmlns="" relId="rId1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517E5A6-B197-473C-B159-14B73A451B05}" type="doc">
      <dgm:prSet loTypeId="urn:microsoft.com/office/officeart/2005/8/layout/balance1" loCatId="relationship" qsTypeId="urn:microsoft.com/office/officeart/2005/8/quickstyle/3d2" qsCatId="3D" csTypeId="urn:microsoft.com/office/officeart/2005/8/colors/colorful1#7" csCatId="colorful" phldr="1"/>
      <dgm:spPr/>
      <dgm:t>
        <a:bodyPr/>
        <a:lstStyle/>
        <a:p>
          <a:endParaRPr lang="ru-RU"/>
        </a:p>
      </dgm:t>
    </dgm:pt>
    <dgm:pt modelId="{63686B92-F33E-4EAB-A709-FB4A3700A197}">
      <dgm:prSet phldrT="[Текст]"/>
      <dgm:spPr>
        <a:solidFill>
          <a:srgbClr val="FFFF00">
            <a:alpha val="90000"/>
          </a:srgbClr>
        </a:solidFill>
      </dgm:spPr>
      <dgm:t>
        <a:bodyPr/>
        <a:lstStyle/>
        <a:p>
          <a:r>
            <a:rPr lang="ru-RU" dirty="0" smtClean="0">
              <a:solidFill>
                <a:schemeClr val="tx1"/>
              </a:solidFill>
              <a:latin typeface="Times New Roman" pitchFamily="18" charset="0"/>
              <a:cs typeface="Times New Roman" pitchFamily="18" charset="0"/>
            </a:rPr>
            <a:t>Отравление </a:t>
          </a:r>
          <a:r>
            <a:rPr lang="ru-RU" smtClean="0">
              <a:solidFill>
                <a:schemeClr val="tx1"/>
              </a:solidFill>
              <a:latin typeface="Times New Roman" pitchFamily="18" charset="0"/>
              <a:cs typeface="Times New Roman" pitchFamily="18" charset="0"/>
            </a:rPr>
            <a:t>и шлакование</a:t>
          </a:r>
          <a:endParaRPr lang="ru-RU" dirty="0">
            <a:solidFill>
              <a:schemeClr val="tx1"/>
            </a:solidFill>
            <a:latin typeface="Times New Roman" pitchFamily="18" charset="0"/>
            <a:cs typeface="Times New Roman" pitchFamily="18" charset="0"/>
          </a:endParaRPr>
        </a:p>
      </dgm:t>
    </dgm:pt>
    <dgm:pt modelId="{5BAD0EE1-870C-4130-974A-0D5464539195}" type="parTrans" cxnId="{068F2E96-6366-48FF-86E5-414459E2B8CB}">
      <dgm:prSet/>
      <dgm:spPr/>
      <dgm:t>
        <a:bodyPr/>
        <a:lstStyle/>
        <a:p>
          <a:endParaRPr lang="ru-RU">
            <a:latin typeface="Times New Roman" pitchFamily="18" charset="0"/>
            <a:cs typeface="Times New Roman" pitchFamily="18" charset="0"/>
          </a:endParaRPr>
        </a:p>
      </dgm:t>
    </dgm:pt>
    <dgm:pt modelId="{EBC04D47-A22E-4C62-8FE8-5280E875D218}" type="sibTrans" cxnId="{068F2E96-6366-48FF-86E5-414459E2B8CB}">
      <dgm:prSet/>
      <dgm:spPr/>
      <dgm:t>
        <a:bodyPr/>
        <a:lstStyle/>
        <a:p>
          <a:endParaRPr lang="ru-RU">
            <a:latin typeface="Times New Roman" pitchFamily="18" charset="0"/>
            <a:cs typeface="Times New Roman" pitchFamily="18" charset="0"/>
          </a:endParaRPr>
        </a:p>
      </dgm:t>
    </dgm:pt>
    <dgm:pt modelId="{EF8EEB91-761E-4D80-AEC8-B8920532FF0C}">
      <dgm:prSet phldrT="[Текст]"/>
      <dgm:spPr>
        <a:solidFill>
          <a:srgbClr val="FF1919"/>
        </a:solidFill>
      </dgm:spPr>
      <dgm:t>
        <a:bodyPr/>
        <a:lstStyle/>
        <a:p>
          <a:r>
            <a:rPr lang="ru-RU" dirty="0" smtClean="0">
              <a:solidFill>
                <a:schemeClr val="bg2"/>
              </a:solidFill>
              <a:latin typeface="Times New Roman" pitchFamily="18" charset="0"/>
              <a:cs typeface="Times New Roman" pitchFamily="18" charset="0"/>
            </a:rPr>
            <a:t>Образование ксенона-135</a:t>
          </a:r>
          <a:endParaRPr lang="ru-RU" dirty="0">
            <a:solidFill>
              <a:schemeClr val="bg2"/>
            </a:solidFill>
            <a:latin typeface="Times New Roman" pitchFamily="18" charset="0"/>
            <a:cs typeface="Times New Roman" pitchFamily="18" charset="0"/>
          </a:endParaRPr>
        </a:p>
      </dgm:t>
    </dgm:pt>
    <dgm:pt modelId="{573904D4-8A02-4DBA-9005-56EBDAAF869A}" type="parTrans" cxnId="{E18C43FD-094D-4E61-B607-225F26BFFC29}">
      <dgm:prSet/>
      <dgm:spPr/>
      <dgm:t>
        <a:bodyPr/>
        <a:lstStyle/>
        <a:p>
          <a:endParaRPr lang="ru-RU">
            <a:latin typeface="Times New Roman" pitchFamily="18" charset="0"/>
            <a:cs typeface="Times New Roman" pitchFamily="18" charset="0"/>
          </a:endParaRPr>
        </a:p>
      </dgm:t>
    </dgm:pt>
    <dgm:pt modelId="{D024D18B-3EA7-4E33-A0C0-C086DCE75418}" type="sibTrans" cxnId="{E18C43FD-094D-4E61-B607-225F26BFFC29}">
      <dgm:prSet/>
      <dgm:spPr/>
      <dgm:t>
        <a:bodyPr/>
        <a:lstStyle/>
        <a:p>
          <a:endParaRPr lang="ru-RU">
            <a:latin typeface="Times New Roman" pitchFamily="18" charset="0"/>
            <a:cs typeface="Times New Roman" pitchFamily="18" charset="0"/>
          </a:endParaRPr>
        </a:p>
      </dgm:t>
    </dgm:pt>
    <dgm:pt modelId="{9979B3CA-166F-42E7-9BA5-8A74688F53C0}">
      <dgm:prSet phldrT="[Текст]"/>
      <dgm:spPr>
        <a:solidFill>
          <a:srgbClr val="92D050"/>
        </a:solidFill>
      </dgm:spPr>
      <dgm:t>
        <a:bodyPr/>
        <a:lstStyle/>
        <a:p>
          <a:r>
            <a:rPr lang="ru-RU" dirty="0" smtClean="0">
              <a:solidFill>
                <a:schemeClr val="bg2"/>
              </a:solidFill>
              <a:latin typeface="Times New Roman" pitchFamily="18" charset="0"/>
              <a:cs typeface="Times New Roman" pitchFamily="18" charset="0"/>
            </a:rPr>
            <a:t>Образование самария-149</a:t>
          </a:r>
          <a:endParaRPr lang="ru-RU" dirty="0">
            <a:solidFill>
              <a:schemeClr val="bg2"/>
            </a:solidFill>
            <a:latin typeface="Times New Roman" pitchFamily="18" charset="0"/>
            <a:cs typeface="Times New Roman" pitchFamily="18" charset="0"/>
          </a:endParaRPr>
        </a:p>
      </dgm:t>
    </dgm:pt>
    <dgm:pt modelId="{D2963CA8-C1C3-4521-BE10-EC941C927072}" type="parTrans" cxnId="{473E1C0F-99CB-43C5-A54F-5F1F844B6780}">
      <dgm:prSet/>
      <dgm:spPr/>
      <dgm:t>
        <a:bodyPr/>
        <a:lstStyle/>
        <a:p>
          <a:endParaRPr lang="ru-RU">
            <a:latin typeface="Times New Roman" pitchFamily="18" charset="0"/>
            <a:cs typeface="Times New Roman" pitchFamily="18" charset="0"/>
          </a:endParaRPr>
        </a:p>
      </dgm:t>
    </dgm:pt>
    <dgm:pt modelId="{D2D815A0-4FCB-4F3A-BD75-DA5B29E7433F}" type="sibTrans" cxnId="{473E1C0F-99CB-43C5-A54F-5F1F844B6780}">
      <dgm:prSet/>
      <dgm:spPr/>
      <dgm:t>
        <a:bodyPr/>
        <a:lstStyle/>
        <a:p>
          <a:endParaRPr lang="ru-RU">
            <a:latin typeface="Times New Roman" pitchFamily="18" charset="0"/>
            <a:cs typeface="Times New Roman" pitchFamily="18" charset="0"/>
          </a:endParaRPr>
        </a:p>
      </dgm:t>
    </dgm:pt>
    <dgm:pt modelId="{CFDB1559-2ADF-44CB-AFC6-134EFCB57108}">
      <dgm:prSet phldrT="[Текст]"/>
      <dgm:spPr>
        <a:solidFill>
          <a:schemeClr val="accent6">
            <a:lumMod val="20000"/>
            <a:lumOff val="80000"/>
            <a:alpha val="90000"/>
          </a:schemeClr>
        </a:solidFill>
      </dgm:spPr>
      <dgm:t>
        <a:bodyPr/>
        <a:lstStyle/>
        <a:p>
          <a:r>
            <a:rPr lang="ru-RU" dirty="0" smtClean="0">
              <a:latin typeface="Times New Roman" pitchFamily="18" charset="0"/>
              <a:cs typeface="Times New Roman" pitchFamily="18" charset="0"/>
            </a:rPr>
            <a:t>Очистка</a:t>
          </a:r>
          <a:endParaRPr lang="ru-RU" dirty="0">
            <a:latin typeface="Times New Roman" pitchFamily="18" charset="0"/>
            <a:cs typeface="Times New Roman" pitchFamily="18" charset="0"/>
          </a:endParaRPr>
        </a:p>
      </dgm:t>
    </dgm:pt>
    <dgm:pt modelId="{E158FCBB-F5FA-4B2F-A73D-1EC4AE5CB81A}" type="parTrans" cxnId="{B39AC83F-6433-47DE-A348-F1FB1C441D2A}">
      <dgm:prSet/>
      <dgm:spPr/>
      <dgm:t>
        <a:bodyPr/>
        <a:lstStyle/>
        <a:p>
          <a:endParaRPr lang="ru-RU">
            <a:latin typeface="Times New Roman" pitchFamily="18" charset="0"/>
            <a:cs typeface="Times New Roman" pitchFamily="18" charset="0"/>
          </a:endParaRPr>
        </a:p>
      </dgm:t>
    </dgm:pt>
    <dgm:pt modelId="{9F522AF9-B3A4-4979-AE43-16FD5611A93E}" type="sibTrans" cxnId="{B39AC83F-6433-47DE-A348-F1FB1C441D2A}">
      <dgm:prSet/>
      <dgm:spPr/>
      <dgm:t>
        <a:bodyPr/>
        <a:lstStyle/>
        <a:p>
          <a:endParaRPr lang="ru-RU">
            <a:latin typeface="Times New Roman" pitchFamily="18" charset="0"/>
            <a:cs typeface="Times New Roman" pitchFamily="18" charset="0"/>
          </a:endParaRPr>
        </a:p>
      </dgm:t>
    </dgm:pt>
    <dgm:pt modelId="{83651B22-1C3D-4C73-809A-F01082BDA9BA}">
      <dgm:prSet phldrT="[Текст]"/>
      <dgm:spPr>
        <a:solidFill>
          <a:srgbClr val="00B0F0"/>
        </a:solidFill>
      </dgm:spPr>
      <dgm:t>
        <a:bodyPr/>
        <a:lstStyle/>
        <a:p>
          <a:r>
            <a:rPr lang="ru-RU" dirty="0" smtClean="0">
              <a:solidFill>
                <a:schemeClr val="bg2"/>
              </a:solidFill>
              <a:latin typeface="Times New Roman" pitchFamily="18" charset="0"/>
              <a:cs typeface="Times New Roman" pitchFamily="18" charset="0"/>
            </a:rPr>
            <a:t>Выгорание ксенона</a:t>
          </a:r>
          <a:endParaRPr lang="ru-RU" dirty="0">
            <a:solidFill>
              <a:schemeClr val="bg2"/>
            </a:solidFill>
            <a:latin typeface="Times New Roman" pitchFamily="18" charset="0"/>
            <a:cs typeface="Times New Roman" pitchFamily="18" charset="0"/>
          </a:endParaRPr>
        </a:p>
      </dgm:t>
    </dgm:pt>
    <dgm:pt modelId="{F47EAFBE-7814-4754-9C55-042E8B50CA17}" type="parTrans" cxnId="{1E3456E8-CE63-4C06-84FF-3A219C0E9A5A}">
      <dgm:prSet/>
      <dgm:spPr/>
      <dgm:t>
        <a:bodyPr/>
        <a:lstStyle/>
        <a:p>
          <a:endParaRPr lang="ru-RU">
            <a:latin typeface="Times New Roman" pitchFamily="18" charset="0"/>
            <a:cs typeface="Times New Roman" pitchFamily="18" charset="0"/>
          </a:endParaRPr>
        </a:p>
      </dgm:t>
    </dgm:pt>
    <dgm:pt modelId="{42E558FD-CBEA-472A-B360-59D1F965FABC}" type="sibTrans" cxnId="{1E3456E8-CE63-4C06-84FF-3A219C0E9A5A}">
      <dgm:prSet/>
      <dgm:spPr/>
      <dgm:t>
        <a:bodyPr/>
        <a:lstStyle/>
        <a:p>
          <a:endParaRPr lang="ru-RU">
            <a:latin typeface="Times New Roman" pitchFamily="18" charset="0"/>
            <a:cs typeface="Times New Roman" pitchFamily="18" charset="0"/>
          </a:endParaRPr>
        </a:p>
      </dgm:t>
    </dgm:pt>
    <dgm:pt modelId="{0DF992DC-1F61-4DAB-B1B5-08B34601E0E1}">
      <dgm:prSet phldrT="[Текст]"/>
      <dgm:spPr>
        <a:solidFill>
          <a:srgbClr val="FF9933"/>
        </a:solidFill>
      </dgm:spPr>
      <dgm:t>
        <a:bodyPr/>
        <a:lstStyle/>
        <a:p>
          <a:r>
            <a:rPr lang="ru-RU" dirty="0" smtClean="0">
              <a:solidFill>
                <a:schemeClr val="bg2"/>
              </a:solidFill>
              <a:latin typeface="Times New Roman" pitchFamily="18" charset="0"/>
              <a:cs typeface="Times New Roman" pitchFamily="18" charset="0"/>
            </a:rPr>
            <a:t>Выгорание самария</a:t>
          </a:r>
          <a:endParaRPr lang="ru-RU" dirty="0">
            <a:solidFill>
              <a:schemeClr val="bg2"/>
            </a:solidFill>
            <a:latin typeface="Times New Roman" pitchFamily="18" charset="0"/>
            <a:cs typeface="Times New Roman" pitchFamily="18" charset="0"/>
          </a:endParaRPr>
        </a:p>
      </dgm:t>
    </dgm:pt>
    <dgm:pt modelId="{82849B90-BF8F-4232-BFC9-50F217F8017E}" type="parTrans" cxnId="{1CEFFE04-B5E7-4E27-8F6A-05ADF1B03324}">
      <dgm:prSet/>
      <dgm:spPr/>
      <dgm:t>
        <a:bodyPr/>
        <a:lstStyle/>
        <a:p>
          <a:endParaRPr lang="ru-RU">
            <a:latin typeface="Times New Roman" pitchFamily="18" charset="0"/>
            <a:cs typeface="Times New Roman" pitchFamily="18" charset="0"/>
          </a:endParaRPr>
        </a:p>
      </dgm:t>
    </dgm:pt>
    <dgm:pt modelId="{9A397252-F8B6-4E3F-B6D9-C51B3E7E811E}" type="sibTrans" cxnId="{1CEFFE04-B5E7-4E27-8F6A-05ADF1B03324}">
      <dgm:prSet/>
      <dgm:spPr/>
      <dgm:t>
        <a:bodyPr/>
        <a:lstStyle/>
        <a:p>
          <a:endParaRPr lang="ru-RU">
            <a:latin typeface="Times New Roman" pitchFamily="18" charset="0"/>
            <a:cs typeface="Times New Roman" pitchFamily="18" charset="0"/>
          </a:endParaRPr>
        </a:p>
      </dgm:t>
    </dgm:pt>
    <dgm:pt modelId="{372CED61-73E5-46A0-923B-B215519FE2FD}">
      <dgm:prSet phldrT="[Текст]"/>
      <dgm:spPr>
        <a:solidFill>
          <a:srgbClr val="7030A0"/>
        </a:solidFill>
      </dgm:spPr>
      <dgm:t>
        <a:bodyPr/>
        <a:lstStyle/>
        <a:p>
          <a:r>
            <a:rPr lang="ru-RU" dirty="0" smtClean="0">
              <a:solidFill>
                <a:schemeClr val="bg2"/>
              </a:solidFill>
              <a:latin typeface="Times New Roman" pitchFamily="18" charset="0"/>
              <a:cs typeface="Times New Roman" pitchFamily="18" charset="0"/>
            </a:rPr>
            <a:t>Йодная яма</a:t>
          </a:r>
          <a:endParaRPr lang="ru-RU" dirty="0">
            <a:solidFill>
              <a:schemeClr val="bg2"/>
            </a:solidFill>
            <a:latin typeface="Times New Roman" pitchFamily="18" charset="0"/>
            <a:cs typeface="Times New Roman" pitchFamily="18" charset="0"/>
          </a:endParaRPr>
        </a:p>
      </dgm:t>
    </dgm:pt>
    <dgm:pt modelId="{E0F10D48-5BD7-4361-8240-EDC89760AF4B}" type="parTrans" cxnId="{4987BE5D-3A55-4383-97C7-5C5E8150ABF5}">
      <dgm:prSet/>
      <dgm:spPr/>
      <dgm:t>
        <a:bodyPr/>
        <a:lstStyle/>
        <a:p>
          <a:endParaRPr lang="ru-RU">
            <a:latin typeface="Times New Roman" pitchFamily="18" charset="0"/>
            <a:cs typeface="Times New Roman" pitchFamily="18" charset="0"/>
          </a:endParaRPr>
        </a:p>
      </dgm:t>
    </dgm:pt>
    <dgm:pt modelId="{6F0D290F-C6C8-44EC-9180-D4928339FB52}" type="sibTrans" cxnId="{4987BE5D-3A55-4383-97C7-5C5E8150ABF5}">
      <dgm:prSet/>
      <dgm:spPr/>
      <dgm:t>
        <a:bodyPr/>
        <a:lstStyle/>
        <a:p>
          <a:endParaRPr lang="ru-RU">
            <a:latin typeface="Times New Roman" pitchFamily="18" charset="0"/>
            <a:cs typeface="Times New Roman" pitchFamily="18" charset="0"/>
          </a:endParaRPr>
        </a:p>
      </dgm:t>
    </dgm:pt>
    <dgm:pt modelId="{C50614C2-D0D3-41AF-9529-E0665C71AB61}" type="pres">
      <dgm:prSet presAssocID="{D517E5A6-B197-473C-B159-14B73A451B05}" presName="outerComposite" presStyleCnt="0">
        <dgm:presLayoutVars>
          <dgm:chMax val="2"/>
          <dgm:animLvl val="lvl"/>
          <dgm:resizeHandles val="exact"/>
        </dgm:presLayoutVars>
      </dgm:prSet>
      <dgm:spPr/>
      <dgm:t>
        <a:bodyPr/>
        <a:lstStyle/>
        <a:p>
          <a:endParaRPr lang="ru-RU"/>
        </a:p>
      </dgm:t>
    </dgm:pt>
    <dgm:pt modelId="{C3293EC8-1EB4-41BF-A4D1-624C0A87E16D}" type="pres">
      <dgm:prSet presAssocID="{D517E5A6-B197-473C-B159-14B73A451B05}" presName="dummyMaxCanvas" presStyleCnt="0"/>
      <dgm:spPr/>
      <dgm:t>
        <a:bodyPr/>
        <a:lstStyle/>
        <a:p>
          <a:endParaRPr lang="ru-RU"/>
        </a:p>
      </dgm:t>
    </dgm:pt>
    <dgm:pt modelId="{E4D83195-FE34-4A8E-976F-C16D9E207AA3}" type="pres">
      <dgm:prSet presAssocID="{D517E5A6-B197-473C-B159-14B73A451B05}" presName="parentComposite" presStyleCnt="0"/>
      <dgm:spPr/>
      <dgm:t>
        <a:bodyPr/>
        <a:lstStyle/>
        <a:p>
          <a:endParaRPr lang="ru-RU"/>
        </a:p>
      </dgm:t>
    </dgm:pt>
    <dgm:pt modelId="{3B5665CC-63B4-430D-AA57-899E30D51F77}" type="pres">
      <dgm:prSet presAssocID="{D517E5A6-B197-473C-B159-14B73A451B05}" presName="parent1" presStyleLbl="alignAccFollowNode1" presStyleIdx="0" presStyleCnt="4">
        <dgm:presLayoutVars>
          <dgm:chMax val="4"/>
        </dgm:presLayoutVars>
      </dgm:prSet>
      <dgm:spPr/>
      <dgm:t>
        <a:bodyPr/>
        <a:lstStyle/>
        <a:p>
          <a:endParaRPr lang="ru-RU"/>
        </a:p>
      </dgm:t>
    </dgm:pt>
    <dgm:pt modelId="{6CC33CB8-1467-46C8-8C4B-2B53EF2C6CC8}" type="pres">
      <dgm:prSet presAssocID="{D517E5A6-B197-473C-B159-14B73A451B05}" presName="parent2" presStyleLbl="alignAccFollowNode1" presStyleIdx="1" presStyleCnt="4">
        <dgm:presLayoutVars>
          <dgm:chMax val="4"/>
        </dgm:presLayoutVars>
      </dgm:prSet>
      <dgm:spPr/>
      <dgm:t>
        <a:bodyPr/>
        <a:lstStyle/>
        <a:p>
          <a:endParaRPr lang="ru-RU"/>
        </a:p>
      </dgm:t>
    </dgm:pt>
    <dgm:pt modelId="{66ECD9C3-323C-4A8F-AC44-E50E91F79CBF}" type="pres">
      <dgm:prSet presAssocID="{D517E5A6-B197-473C-B159-14B73A451B05}" presName="childrenComposite" presStyleCnt="0"/>
      <dgm:spPr/>
      <dgm:t>
        <a:bodyPr/>
        <a:lstStyle/>
        <a:p>
          <a:endParaRPr lang="ru-RU"/>
        </a:p>
      </dgm:t>
    </dgm:pt>
    <dgm:pt modelId="{3B08A9A9-EE75-46D4-BF5C-9378F0A189EC}" type="pres">
      <dgm:prSet presAssocID="{D517E5A6-B197-473C-B159-14B73A451B05}" presName="dummyMaxCanvas_ChildArea" presStyleCnt="0"/>
      <dgm:spPr/>
      <dgm:t>
        <a:bodyPr/>
        <a:lstStyle/>
        <a:p>
          <a:endParaRPr lang="ru-RU"/>
        </a:p>
      </dgm:t>
    </dgm:pt>
    <dgm:pt modelId="{8532CB10-FFE4-4928-9B5D-8706D1E4988E}" type="pres">
      <dgm:prSet presAssocID="{D517E5A6-B197-473C-B159-14B73A451B05}" presName="fulcrum" presStyleLbl="alignAccFollowNode1" presStyleIdx="2" presStyleCnt="4"/>
      <dgm:spPr>
        <a:solidFill>
          <a:schemeClr val="accent5">
            <a:lumMod val="65000"/>
            <a:alpha val="90000"/>
          </a:schemeClr>
        </a:solidFill>
      </dgm:spPr>
      <dgm:t>
        <a:bodyPr/>
        <a:lstStyle/>
        <a:p>
          <a:endParaRPr lang="ru-RU"/>
        </a:p>
      </dgm:t>
    </dgm:pt>
    <dgm:pt modelId="{79D01970-088F-4FF8-896C-0D3FF3B4A83F}" type="pres">
      <dgm:prSet presAssocID="{D517E5A6-B197-473C-B159-14B73A451B05}" presName="balance_32" presStyleLbl="alignAccFollowNode1" presStyleIdx="3" presStyleCnt="4">
        <dgm:presLayoutVars>
          <dgm:bulletEnabled val="1"/>
        </dgm:presLayoutVars>
      </dgm:prSet>
      <dgm:spPr>
        <a:solidFill>
          <a:schemeClr val="accent4">
            <a:lumMod val="65000"/>
            <a:alpha val="90000"/>
          </a:schemeClr>
        </a:solidFill>
      </dgm:spPr>
      <dgm:t>
        <a:bodyPr/>
        <a:lstStyle/>
        <a:p>
          <a:endParaRPr lang="ru-RU"/>
        </a:p>
      </dgm:t>
    </dgm:pt>
    <dgm:pt modelId="{BB821977-E648-4D30-8601-08FB7B937BF7}" type="pres">
      <dgm:prSet presAssocID="{D517E5A6-B197-473C-B159-14B73A451B05}" presName="left_32_1" presStyleLbl="node1" presStyleIdx="0" presStyleCnt="5">
        <dgm:presLayoutVars>
          <dgm:bulletEnabled val="1"/>
        </dgm:presLayoutVars>
      </dgm:prSet>
      <dgm:spPr/>
      <dgm:t>
        <a:bodyPr/>
        <a:lstStyle/>
        <a:p>
          <a:endParaRPr lang="ru-RU"/>
        </a:p>
      </dgm:t>
    </dgm:pt>
    <dgm:pt modelId="{E90AC6F9-AB06-4D62-9D11-1784D1C175A1}" type="pres">
      <dgm:prSet presAssocID="{D517E5A6-B197-473C-B159-14B73A451B05}" presName="left_32_2" presStyleLbl="node1" presStyleIdx="1" presStyleCnt="5">
        <dgm:presLayoutVars>
          <dgm:bulletEnabled val="1"/>
        </dgm:presLayoutVars>
      </dgm:prSet>
      <dgm:spPr/>
      <dgm:t>
        <a:bodyPr/>
        <a:lstStyle/>
        <a:p>
          <a:endParaRPr lang="ru-RU"/>
        </a:p>
      </dgm:t>
    </dgm:pt>
    <dgm:pt modelId="{1E884923-1BF1-466F-9EE1-83F6CF70CDEA}" type="pres">
      <dgm:prSet presAssocID="{D517E5A6-B197-473C-B159-14B73A451B05}" presName="left_32_3" presStyleLbl="node1" presStyleIdx="2" presStyleCnt="5">
        <dgm:presLayoutVars>
          <dgm:bulletEnabled val="1"/>
        </dgm:presLayoutVars>
      </dgm:prSet>
      <dgm:spPr/>
      <dgm:t>
        <a:bodyPr/>
        <a:lstStyle/>
        <a:p>
          <a:endParaRPr lang="ru-RU"/>
        </a:p>
      </dgm:t>
    </dgm:pt>
    <dgm:pt modelId="{CF10838E-B2CE-4A0C-B26B-AA60F55D6B34}" type="pres">
      <dgm:prSet presAssocID="{D517E5A6-B197-473C-B159-14B73A451B05}" presName="right_32_1" presStyleLbl="node1" presStyleIdx="3" presStyleCnt="5">
        <dgm:presLayoutVars>
          <dgm:bulletEnabled val="1"/>
        </dgm:presLayoutVars>
      </dgm:prSet>
      <dgm:spPr/>
      <dgm:t>
        <a:bodyPr/>
        <a:lstStyle/>
        <a:p>
          <a:endParaRPr lang="ru-RU"/>
        </a:p>
      </dgm:t>
    </dgm:pt>
    <dgm:pt modelId="{46DB4940-3422-404D-9915-3EB11D0E6EB8}" type="pres">
      <dgm:prSet presAssocID="{D517E5A6-B197-473C-B159-14B73A451B05}" presName="right_32_2" presStyleLbl="node1" presStyleIdx="4" presStyleCnt="5">
        <dgm:presLayoutVars>
          <dgm:bulletEnabled val="1"/>
        </dgm:presLayoutVars>
      </dgm:prSet>
      <dgm:spPr/>
      <dgm:t>
        <a:bodyPr/>
        <a:lstStyle/>
        <a:p>
          <a:endParaRPr lang="ru-RU"/>
        </a:p>
      </dgm:t>
    </dgm:pt>
  </dgm:ptLst>
  <dgm:cxnLst>
    <dgm:cxn modelId="{B39AC83F-6433-47DE-A348-F1FB1C441D2A}" srcId="{D517E5A6-B197-473C-B159-14B73A451B05}" destId="{CFDB1559-2ADF-44CB-AFC6-134EFCB57108}" srcOrd="1" destOrd="0" parTransId="{E158FCBB-F5FA-4B2F-A73D-1EC4AE5CB81A}" sibTransId="{9F522AF9-B3A4-4979-AE43-16FD5611A93E}"/>
    <dgm:cxn modelId="{4987BE5D-3A55-4383-97C7-5C5E8150ABF5}" srcId="{63686B92-F33E-4EAB-A709-FB4A3700A197}" destId="{372CED61-73E5-46A0-923B-B215519FE2FD}" srcOrd="2" destOrd="0" parTransId="{E0F10D48-5BD7-4361-8240-EDC89760AF4B}" sibTransId="{6F0D290F-C6C8-44EC-9180-D4928339FB52}"/>
    <dgm:cxn modelId="{06A7F996-A2A2-45B9-A7CD-86A628BCF73B}" type="presOf" srcId="{63686B92-F33E-4EAB-A709-FB4A3700A197}" destId="{3B5665CC-63B4-430D-AA57-899E30D51F77}" srcOrd="0" destOrd="0" presId="urn:microsoft.com/office/officeart/2005/8/layout/balance1"/>
    <dgm:cxn modelId="{20D6085E-AA1A-4B1F-94A0-06FD2D888A2A}" type="presOf" srcId="{0DF992DC-1F61-4DAB-B1B5-08B34601E0E1}" destId="{46DB4940-3422-404D-9915-3EB11D0E6EB8}" srcOrd="0" destOrd="0" presId="urn:microsoft.com/office/officeart/2005/8/layout/balance1"/>
    <dgm:cxn modelId="{D2F1DA33-7582-4F02-862A-0D053484037A}" type="presOf" srcId="{372CED61-73E5-46A0-923B-B215519FE2FD}" destId="{1E884923-1BF1-466F-9EE1-83F6CF70CDEA}" srcOrd="0" destOrd="0" presId="urn:microsoft.com/office/officeart/2005/8/layout/balance1"/>
    <dgm:cxn modelId="{068F2E96-6366-48FF-86E5-414459E2B8CB}" srcId="{D517E5A6-B197-473C-B159-14B73A451B05}" destId="{63686B92-F33E-4EAB-A709-FB4A3700A197}" srcOrd="0" destOrd="0" parTransId="{5BAD0EE1-870C-4130-974A-0D5464539195}" sibTransId="{EBC04D47-A22E-4C62-8FE8-5280E875D218}"/>
    <dgm:cxn modelId="{D7FF094A-B697-4249-8680-27CF2038D813}" type="presOf" srcId="{D517E5A6-B197-473C-B159-14B73A451B05}" destId="{C50614C2-D0D3-41AF-9529-E0665C71AB61}" srcOrd="0" destOrd="0" presId="urn:microsoft.com/office/officeart/2005/8/layout/balance1"/>
    <dgm:cxn modelId="{B0ECE6B0-4F86-4109-8B33-354B4DDB2706}" type="presOf" srcId="{EF8EEB91-761E-4D80-AEC8-B8920532FF0C}" destId="{BB821977-E648-4D30-8601-08FB7B937BF7}" srcOrd="0" destOrd="0" presId="urn:microsoft.com/office/officeart/2005/8/layout/balance1"/>
    <dgm:cxn modelId="{E18C43FD-094D-4E61-B607-225F26BFFC29}" srcId="{63686B92-F33E-4EAB-A709-FB4A3700A197}" destId="{EF8EEB91-761E-4D80-AEC8-B8920532FF0C}" srcOrd="0" destOrd="0" parTransId="{573904D4-8A02-4DBA-9005-56EBDAAF869A}" sibTransId="{D024D18B-3EA7-4E33-A0C0-C086DCE75418}"/>
    <dgm:cxn modelId="{1CEFFE04-B5E7-4E27-8F6A-05ADF1B03324}" srcId="{CFDB1559-2ADF-44CB-AFC6-134EFCB57108}" destId="{0DF992DC-1F61-4DAB-B1B5-08B34601E0E1}" srcOrd="1" destOrd="0" parTransId="{82849B90-BF8F-4232-BFC9-50F217F8017E}" sibTransId="{9A397252-F8B6-4E3F-B6D9-C51B3E7E811E}"/>
    <dgm:cxn modelId="{98259454-D38E-466F-85D1-E55F6831F93E}" type="presOf" srcId="{CFDB1559-2ADF-44CB-AFC6-134EFCB57108}" destId="{6CC33CB8-1467-46C8-8C4B-2B53EF2C6CC8}" srcOrd="0" destOrd="0" presId="urn:microsoft.com/office/officeart/2005/8/layout/balance1"/>
    <dgm:cxn modelId="{E2DE4413-96FC-431A-B2D6-0FDD3490CDD6}" type="presOf" srcId="{9979B3CA-166F-42E7-9BA5-8A74688F53C0}" destId="{E90AC6F9-AB06-4D62-9D11-1784D1C175A1}" srcOrd="0" destOrd="0" presId="urn:microsoft.com/office/officeart/2005/8/layout/balance1"/>
    <dgm:cxn modelId="{1E3456E8-CE63-4C06-84FF-3A219C0E9A5A}" srcId="{CFDB1559-2ADF-44CB-AFC6-134EFCB57108}" destId="{83651B22-1C3D-4C73-809A-F01082BDA9BA}" srcOrd="0" destOrd="0" parTransId="{F47EAFBE-7814-4754-9C55-042E8B50CA17}" sibTransId="{42E558FD-CBEA-472A-B360-59D1F965FABC}"/>
    <dgm:cxn modelId="{473E1C0F-99CB-43C5-A54F-5F1F844B6780}" srcId="{63686B92-F33E-4EAB-A709-FB4A3700A197}" destId="{9979B3CA-166F-42E7-9BA5-8A74688F53C0}" srcOrd="1" destOrd="0" parTransId="{D2963CA8-C1C3-4521-BE10-EC941C927072}" sibTransId="{D2D815A0-4FCB-4F3A-BD75-DA5B29E7433F}"/>
    <dgm:cxn modelId="{5BDED7BD-37B4-47B1-B05B-A0F28D009914}" type="presOf" srcId="{83651B22-1C3D-4C73-809A-F01082BDA9BA}" destId="{CF10838E-B2CE-4A0C-B26B-AA60F55D6B34}" srcOrd="0" destOrd="0" presId="urn:microsoft.com/office/officeart/2005/8/layout/balance1"/>
    <dgm:cxn modelId="{04289482-10F3-4930-AEC8-15B6CDB30170}" type="presParOf" srcId="{C50614C2-D0D3-41AF-9529-E0665C71AB61}" destId="{C3293EC8-1EB4-41BF-A4D1-624C0A87E16D}" srcOrd="0" destOrd="0" presId="urn:microsoft.com/office/officeart/2005/8/layout/balance1"/>
    <dgm:cxn modelId="{B2D07D04-72A9-4891-97E7-664DE6F3C8BF}" type="presParOf" srcId="{C50614C2-D0D3-41AF-9529-E0665C71AB61}" destId="{E4D83195-FE34-4A8E-976F-C16D9E207AA3}" srcOrd="1" destOrd="0" presId="urn:microsoft.com/office/officeart/2005/8/layout/balance1"/>
    <dgm:cxn modelId="{FCC0A7B9-E4D9-4E23-AEAD-A9697EB9312D}" type="presParOf" srcId="{E4D83195-FE34-4A8E-976F-C16D9E207AA3}" destId="{3B5665CC-63B4-430D-AA57-899E30D51F77}" srcOrd="0" destOrd="0" presId="urn:microsoft.com/office/officeart/2005/8/layout/balance1"/>
    <dgm:cxn modelId="{16CDD621-BCA4-4724-83D1-274B93ED585F}" type="presParOf" srcId="{E4D83195-FE34-4A8E-976F-C16D9E207AA3}" destId="{6CC33CB8-1467-46C8-8C4B-2B53EF2C6CC8}" srcOrd="1" destOrd="0" presId="urn:microsoft.com/office/officeart/2005/8/layout/balance1"/>
    <dgm:cxn modelId="{9AC271C4-47AA-4812-A61D-71030DC1F355}" type="presParOf" srcId="{C50614C2-D0D3-41AF-9529-E0665C71AB61}" destId="{66ECD9C3-323C-4A8F-AC44-E50E91F79CBF}" srcOrd="2" destOrd="0" presId="urn:microsoft.com/office/officeart/2005/8/layout/balance1"/>
    <dgm:cxn modelId="{23C895E8-C119-498F-9109-57094ECE5946}" type="presParOf" srcId="{66ECD9C3-323C-4A8F-AC44-E50E91F79CBF}" destId="{3B08A9A9-EE75-46D4-BF5C-9378F0A189EC}" srcOrd="0" destOrd="0" presId="urn:microsoft.com/office/officeart/2005/8/layout/balance1"/>
    <dgm:cxn modelId="{A5328270-D3E3-4A75-A2C4-2CB70430D2F2}" type="presParOf" srcId="{66ECD9C3-323C-4A8F-AC44-E50E91F79CBF}" destId="{8532CB10-FFE4-4928-9B5D-8706D1E4988E}" srcOrd="1" destOrd="0" presId="urn:microsoft.com/office/officeart/2005/8/layout/balance1"/>
    <dgm:cxn modelId="{B8AFDB5F-4A11-487C-8BFE-0523BDB87501}" type="presParOf" srcId="{66ECD9C3-323C-4A8F-AC44-E50E91F79CBF}" destId="{79D01970-088F-4FF8-896C-0D3FF3B4A83F}" srcOrd="2" destOrd="0" presId="urn:microsoft.com/office/officeart/2005/8/layout/balance1"/>
    <dgm:cxn modelId="{5DB9A79C-4A88-4E0B-864A-09073BAA5A41}" type="presParOf" srcId="{66ECD9C3-323C-4A8F-AC44-E50E91F79CBF}" destId="{BB821977-E648-4D30-8601-08FB7B937BF7}" srcOrd="3" destOrd="0" presId="urn:microsoft.com/office/officeart/2005/8/layout/balance1"/>
    <dgm:cxn modelId="{64ACC7E5-CAA9-4E15-AE30-251AE706BD4F}" type="presParOf" srcId="{66ECD9C3-323C-4A8F-AC44-E50E91F79CBF}" destId="{E90AC6F9-AB06-4D62-9D11-1784D1C175A1}" srcOrd="4" destOrd="0" presId="urn:microsoft.com/office/officeart/2005/8/layout/balance1"/>
    <dgm:cxn modelId="{4BF5A621-E069-4285-B931-79A64F60C4B3}" type="presParOf" srcId="{66ECD9C3-323C-4A8F-AC44-E50E91F79CBF}" destId="{1E884923-1BF1-466F-9EE1-83F6CF70CDEA}" srcOrd="5" destOrd="0" presId="urn:microsoft.com/office/officeart/2005/8/layout/balance1"/>
    <dgm:cxn modelId="{CBF121AF-10EE-4185-8B9A-BD1444DEB5EB}" type="presParOf" srcId="{66ECD9C3-323C-4A8F-AC44-E50E91F79CBF}" destId="{CF10838E-B2CE-4A0C-B26B-AA60F55D6B34}" srcOrd="6" destOrd="0" presId="urn:microsoft.com/office/officeart/2005/8/layout/balance1"/>
    <dgm:cxn modelId="{42DA7A77-4FD7-4FB6-981A-9C533CDBD441}" type="presParOf" srcId="{66ECD9C3-323C-4A8F-AC44-E50E91F79CBF}" destId="{46DB4940-3422-404D-9915-3EB11D0E6EB8}" srcOrd="7" destOrd="0" presId="urn:microsoft.com/office/officeart/2005/8/layout/balance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93A619-0807-4584-AFE9-1C63261C14E5}">
      <dsp:nvSpPr>
        <dsp:cNvPr id="0" name=""/>
        <dsp:cNvSpPr/>
      </dsp:nvSpPr>
      <dsp:spPr>
        <a:xfrm rot="16200000">
          <a:off x="1482338" y="-1482338"/>
          <a:ext cx="1321603" cy="4286280"/>
        </a:xfrm>
        <a:prstGeom prst="round1Rect">
          <a:avLst/>
        </a:prstGeom>
        <a:solidFill>
          <a:srgbClr val="FF1919"/>
        </a:solidFill>
        <a:ln>
          <a:noFill/>
        </a:ln>
        <a:effectLst>
          <a:outerShdw blurRad="65500" dist="38100" dir="5400000"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a:lnSpc>
              <a:spcPct val="90000"/>
            </a:lnSpc>
            <a:spcBef>
              <a:spcPct val="0"/>
            </a:spcBef>
            <a:spcAft>
              <a:spcPct val="35000"/>
            </a:spcAft>
          </a:pPr>
          <a:r>
            <a:rPr lang="ru-RU" sz="2300" b="1" kern="1200" dirty="0" smtClean="0">
              <a:solidFill>
                <a:schemeClr val="tx1"/>
              </a:solidFill>
              <a:latin typeface="Times New Roman" pitchFamily="18" charset="0"/>
              <a:cs typeface="Times New Roman" pitchFamily="18" charset="0"/>
            </a:rPr>
            <a:t>физическую сущность</a:t>
          </a:r>
          <a:endParaRPr lang="ru-RU" sz="2300" b="1" kern="1200" dirty="0">
            <a:solidFill>
              <a:schemeClr val="tx1"/>
            </a:solidFill>
            <a:latin typeface="Times New Roman" pitchFamily="18" charset="0"/>
            <a:cs typeface="Times New Roman" pitchFamily="18" charset="0"/>
          </a:endParaRPr>
        </a:p>
      </dsp:txBody>
      <dsp:txXfrm rot="5400000">
        <a:off x="-1" y="1"/>
        <a:ext cx="4286280" cy="991202"/>
      </dsp:txXfrm>
    </dsp:sp>
    <dsp:sp modelId="{C4057F1E-C380-4958-BC19-2F59EA79CB3E}">
      <dsp:nvSpPr>
        <dsp:cNvPr id="0" name=""/>
        <dsp:cNvSpPr/>
      </dsp:nvSpPr>
      <dsp:spPr>
        <a:xfrm>
          <a:off x="4286280" y="0"/>
          <a:ext cx="4286280" cy="1321603"/>
        </a:xfrm>
        <a:prstGeom prst="round1Rect">
          <a:avLst/>
        </a:prstGeom>
        <a:solidFill>
          <a:srgbClr val="00B050"/>
        </a:solidFill>
        <a:ln>
          <a:noFill/>
        </a:ln>
        <a:effectLst>
          <a:outerShdw blurRad="65500" dist="38100" dir="5400000"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a:lnSpc>
              <a:spcPct val="90000"/>
            </a:lnSpc>
            <a:spcBef>
              <a:spcPct val="0"/>
            </a:spcBef>
            <a:spcAft>
              <a:spcPct val="35000"/>
            </a:spcAft>
          </a:pPr>
          <a:r>
            <a:rPr lang="ru-RU" sz="2300" b="1" kern="1200" dirty="0" smtClean="0">
              <a:solidFill>
                <a:schemeClr val="tx1"/>
              </a:solidFill>
              <a:latin typeface="Times New Roman" pitchFamily="18" charset="0"/>
              <a:cs typeface="Times New Roman" pitchFamily="18" charset="0"/>
            </a:rPr>
            <a:t>движущие силы</a:t>
          </a:r>
          <a:endParaRPr lang="ru-RU" sz="2300" b="1" kern="1200" dirty="0">
            <a:solidFill>
              <a:schemeClr val="tx1"/>
            </a:solidFill>
            <a:latin typeface="Times New Roman" pitchFamily="18" charset="0"/>
            <a:cs typeface="Times New Roman" pitchFamily="18" charset="0"/>
          </a:endParaRPr>
        </a:p>
      </dsp:txBody>
      <dsp:txXfrm>
        <a:off x="4286280" y="0"/>
        <a:ext cx="4286280" cy="991202"/>
      </dsp:txXfrm>
    </dsp:sp>
    <dsp:sp modelId="{48EB239D-7FD8-4E44-989B-B0E261A96D44}">
      <dsp:nvSpPr>
        <dsp:cNvPr id="0" name=""/>
        <dsp:cNvSpPr/>
      </dsp:nvSpPr>
      <dsp:spPr>
        <a:xfrm rot="10800000">
          <a:off x="0" y="1321603"/>
          <a:ext cx="4286280" cy="1321603"/>
        </a:xfrm>
        <a:prstGeom prst="round1Rect">
          <a:avLst/>
        </a:prstGeom>
        <a:solidFill>
          <a:srgbClr val="7030A0"/>
        </a:solidFill>
        <a:ln>
          <a:noFill/>
        </a:ln>
        <a:effectLst>
          <a:outerShdw blurRad="65500" dist="38100" dir="5400000"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a:lnSpc>
              <a:spcPct val="90000"/>
            </a:lnSpc>
            <a:spcBef>
              <a:spcPct val="0"/>
            </a:spcBef>
            <a:spcAft>
              <a:spcPct val="35000"/>
            </a:spcAft>
          </a:pPr>
          <a:r>
            <a:rPr lang="ru-RU" sz="2300" b="1" kern="1200" dirty="0" smtClean="0">
              <a:solidFill>
                <a:schemeClr val="tx1"/>
              </a:solidFill>
              <a:latin typeface="Times New Roman" pitchFamily="18" charset="0"/>
              <a:cs typeface="Times New Roman" pitchFamily="18" charset="0"/>
            </a:rPr>
            <a:t>причины возникновения</a:t>
          </a:r>
          <a:endParaRPr lang="ru-RU" sz="2300" b="1" kern="1200" dirty="0">
            <a:solidFill>
              <a:schemeClr val="tx1"/>
            </a:solidFill>
            <a:latin typeface="Times New Roman" pitchFamily="18" charset="0"/>
            <a:cs typeface="Times New Roman" pitchFamily="18" charset="0"/>
          </a:endParaRPr>
        </a:p>
      </dsp:txBody>
      <dsp:txXfrm rot="10800000">
        <a:off x="0" y="1652003"/>
        <a:ext cx="4286280" cy="991202"/>
      </dsp:txXfrm>
    </dsp:sp>
    <dsp:sp modelId="{2F352C19-EA20-4995-80EF-192AC8EE561D}">
      <dsp:nvSpPr>
        <dsp:cNvPr id="0" name=""/>
        <dsp:cNvSpPr/>
      </dsp:nvSpPr>
      <dsp:spPr>
        <a:xfrm rot="5400000">
          <a:off x="5768618" y="-160735"/>
          <a:ext cx="1321603" cy="4286280"/>
        </a:xfrm>
        <a:prstGeom prst="round1Rect">
          <a:avLst/>
        </a:prstGeom>
        <a:solidFill>
          <a:srgbClr val="00B0F0"/>
        </a:solidFill>
        <a:ln>
          <a:noFill/>
        </a:ln>
        <a:effectLst>
          <a:outerShdw blurRad="65500" dist="38100" dir="5400000"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a:lnSpc>
              <a:spcPct val="90000"/>
            </a:lnSpc>
            <a:spcBef>
              <a:spcPct val="0"/>
            </a:spcBef>
            <a:spcAft>
              <a:spcPct val="35000"/>
            </a:spcAft>
          </a:pPr>
          <a:r>
            <a:rPr lang="ru-RU" sz="2300" b="1" kern="1200" dirty="0" smtClean="0">
              <a:solidFill>
                <a:schemeClr val="tx1"/>
              </a:solidFill>
              <a:latin typeface="Times New Roman" pitchFamily="18" charset="0"/>
              <a:cs typeface="Times New Roman" pitchFamily="18" charset="0"/>
            </a:rPr>
            <a:t>особенности воздействия на человека</a:t>
          </a:r>
          <a:endParaRPr lang="ru-RU" sz="2300" b="1" kern="1200" dirty="0">
            <a:solidFill>
              <a:schemeClr val="tx1"/>
            </a:solidFill>
            <a:latin typeface="Times New Roman" pitchFamily="18" charset="0"/>
            <a:cs typeface="Times New Roman" pitchFamily="18" charset="0"/>
          </a:endParaRPr>
        </a:p>
      </dsp:txBody>
      <dsp:txXfrm rot="-5400000">
        <a:off x="4286279" y="1652003"/>
        <a:ext cx="4286280" cy="991202"/>
      </dsp:txXfrm>
    </dsp:sp>
    <dsp:sp modelId="{C8D96ACB-91F4-4D40-A971-BC0B84D742CA}">
      <dsp:nvSpPr>
        <dsp:cNvPr id="0" name=""/>
        <dsp:cNvSpPr/>
      </dsp:nvSpPr>
      <dsp:spPr>
        <a:xfrm>
          <a:off x="3000395" y="991202"/>
          <a:ext cx="2571768" cy="660801"/>
        </a:xfrm>
        <a:prstGeom prst="roundRect">
          <a:avLst/>
        </a:prstGeom>
        <a:solidFill>
          <a:srgbClr val="FFFF00"/>
        </a:solidFill>
        <a:ln>
          <a:noFill/>
        </a:ln>
        <a:effectLst>
          <a:outerShdw blurRad="65500" dist="38100" dir="5400000" rotWithShape="0">
            <a:srgbClr val="000000">
              <a:alpha val="40000"/>
            </a:srgbClr>
          </a:outerShdw>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ru-RU" sz="2300" kern="1200" dirty="0" smtClean="0">
              <a:latin typeface="Times New Roman" pitchFamily="18" charset="0"/>
              <a:cs typeface="Times New Roman" pitchFamily="18" charset="0"/>
            </a:rPr>
            <a:t>Каждая ЧС имеет:</a:t>
          </a:r>
          <a:endParaRPr lang="ru-RU" sz="2300" kern="1200" dirty="0">
            <a:latin typeface="Times New Roman" pitchFamily="18" charset="0"/>
            <a:cs typeface="Times New Roman" pitchFamily="18" charset="0"/>
          </a:endParaRPr>
        </a:p>
      </dsp:txBody>
      <dsp:txXfrm>
        <a:off x="3032653" y="1023460"/>
        <a:ext cx="2507252" cy="5962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16ADD8-1855-4FF4-8637-5188AF995710}">
      <dsp:nvSpPr>
        <dsp:cNvPr id="0" name=""/>
        <dsp:cNvSpPr/>
      </dsp:nvSpPr>
      <dsp:spPr>
        <a:xfrm rot="5400000">
          <a:off x="-91966" y="92930"/>
          <a:ext cx="613111" cy="429178"/>
        </a:xfrm>
        <a:prstGeom prst="chevron">
          <a:avLst/>
        </a:prstGeom>
        <a:solidFill>
          <a:schemeClr val="accent6">
            <a:lumMod val="75000"/>
          </a:schemeClr>
        </a:solidFill>
        <a:ln w="425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ru-RU" sz="1400" kern="1200" dirty="0" smtClean="0">
              <a:solidFill>
                <a:schemeClr val="bg2"/>
              </a:solidFill>
              <a:latin typeface="Times New Roman" pitchFamily="18" charset="0"/>
              <a:cs typeface="Times New Roman" pitchFamily="18" charset="0"/>
            </a:rPr>
            <a:t>1</a:t>
          </a:r>
          <a:endParaRPr lang="ru-RU" sz="1400" kern="1200" dirty="0">
            <a:solidFill>
              <a:schemeClr val="bg2"/>
            </a:solidFill>
            <a:latin typeface="Times New Roman" pitchFamily="18" charset="0"/>
            <a:cs typeface="Times New Roman" pitchFamily="18" charset="0"/>
          </a:endParaRPr>
        </a:p>
      </dsp:txBody>
      <dsp:txXfrm rot="-5400000">
        <a:off x="1" y="215552"/>
        <a:ext cx="429178" cy="183933"/>
      </dsp:txXfrm>
    </dsp:sp>
    <dsp:sp modelId="{DEBED284-2AF2-48C4-8A4D-C89B3C403360}">
      <dsp:nvSpPr>
        <dsp:cNvPr id="0" name=""/>
        <dsp:cNvSpPr/>
      </dsp:nvSpPr>
      <dsp:spPr>
        <a:xfrm rot="5400000">
          <a:off x="4587223" y="-4157081"/>
          <a:ext cx="398732" cy="8714821"/>
        </a:xfrm>
        <a:prstGeom prst="round2SameRect">
          <a:avLst/>
        </a:prstGeom>
        <a:solidFill>
          <a:schemeClr val="bg2">
            <a:lumMod val="95000"/>
          </a:schemeClr>
        </a:solidFill>
        <a:ln w="425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ru-RU" sz="2300" kern="1200" dirty="0" smtClean="0">
              <a:solidFill>
                <a:schemeClr val="tx2"/>
              </a:solidFill>
              <a:latin typeface="Times New Roman" pitchFamily="18" charset="0"/>
              <a:cs typeface="Times New Roman" pitchFamily="18" charset="0"/>
            </a:rPr>
            <a:t>Внезапные (землетрясения и взрывы)</a:t>
          </a:r>
          <a:endParaRPr lang="ru-RU" sz="2300" kern="1200" dirty="0">
            <a:solidFill>
              <a:schemeClr val="tx2"/>
            </a:solidFill>
            <a:latin typeface="Times New Roman" pitchFamily="18" charset="0"/>
            <a:cs typeface="Times New Roman" pitchFamily="18" charset="0"/>
          </a:endParaRPr>
        </a:p>
      </dsp:txBody>
      <dsp:txXfrm rot="-5400000">
        <a:off x="429179" y="20427"/>
        <a:ext cx="8695357" cy="359804"/>
      </dsp:txXfrm>
    </dsp:sp>
    <dsp:sp modelId="{246BEFD9-005D-446C-87E2-90E639133EAB}">
      <dsp:nvSpPr>
        <dsp:cNvPr id="0" name=""/>
        <dsp:cNvSpPr/>
      </dsp:nvSpPr>
      <dsp:spPr>
        <a:xfrm rot="5400000">
          <a:off x="-91966" y="464071"/>
          <a:ext cx="613111" cy="429178"/>
        </a:xfrm>
        <a:prstGeom prst="chevron">
          <a:avLst/>
        </a:prstGeom>
        <a:solidFill>
          <a:srgbClr val="FFFF00"/>
        </a:solidFill>
        <a:ln w="425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ru-RU" sz="1400" kern="1200" dirty="0" smtClean="0">
              <a:solidFill>
                <a:schemeClr val="tx2"/>
              </a:solidFill>
              <a:latin typeface="Times New Roman" pitchFamily="18" charset="0"/>
              <a:cs typeface="Times New Roman" pitchFamily="18" charset="0"/>
            </a:rPr>
            <a:t>2</a:t>
          </a:r>
          <a:endParaRPr lang="ru-RU" sz="1400" kern="1200" dirty="0">
            <a:solidFill>
              <a:schemeClr val="tx2"/>
            </a:solidFill>
            <a:latin typeface="Times New Roman" pitchFamily="18" charset="0"/>
            <a:cs typeface="Times New Roman" pitchFamily="18" charset="0"/>
          </a:endParaRPr>
        </a:p>
      </dsp:txBody>
      <dsp:txXfrm rot="-5400000">
        <a:off x="1" y="586693"/>
        <a:ext cx="429178" cy="183933"/>
      </dsp:txXfrm>
    </dsp:sp>
    <dsp:sp modelId="{C67AD7DA-8F8D-42F9-8DD9-DA0A7310D8CB}">
      <dsp:nvSpPr>
        <dsp:cNvPr id="0" name=""/>
        <dsp:cNvSpPr/>
      </dsp:nvSpPr>
      <dsp:spPr>
        <a:xfrm rot="5400000">
          <a:off x="4587327" y="-3786044"/>
          <a:ext cx="398522" cy="8714821"/>
        </a:xfrm>
        <a:prstGeom prst="round2SameRect">
          <a:avLst/>
        </a:prstGeom>
        <a:solidFill>
          <a:schemeClr val="bg2">
            <a:lumMod val="95000"/>
          </a:schemeClr>
        </a:solidFill>
        <a:ln w="425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ru-RU" sz="2300" kern="1200" dirty="0" smtClean="0">
              <a:latin typeface="Times New Roman" pitchFamily="18" charset="0"/>
              <a:cs typeface="Times New Roman" pitchFamily="18" charset="0"/>
            </a:rPr>
            <a:t>Стремительные (пожары и аварии с выбросом ядовитых веществ)</a:t>
          </a:r>
          <a:endParaRPr lang="ru-RU" sz="2300" kern="1200" dirty="0">
            <a:latin typeface="Times New Roman" pitchFamily="18" charset="0"/>
            <a:cs typeface="Times New Roman" pitchFamily="18" charset="0"/>
          </a:endParaRPr>
        </a:p>
      </dsp:txBody>
      <dsp:txXfrm rot="-5400000">
        <a:off x="429178" y="391559"/>
        <a:ext cx="8695367" cy="359614"/>
      </dsp:txXfrm>
    </dsp:sp>
    <dsp:sp modelId="{AC88E4D4-D8AE-4B27-9EE3-D9DD4965596C}">
      <dsp:nvSpPr>
        <dsp:cNvPr id="0" name=""/>
        <dsp:cNvSpPr/>
      </dsp:nvSpPr>
      <dsp:spPr>
        <a:xfrm rot="5400000">
          <a:off x="-91966" y="835213"/>
          <a:ext cx="613111" cy="429178"/>
        </a:xfrm>
        <a:prstGeom prst="chevron">
          <a:avLst/>
        </a:prstGeom>
        <a:solidFill>
          <a:srgbClr val="1BB10F"/>
        </a:solidFill>
        <a:ln w="425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ru-RU" sz="1400" kern="1200" dirty="0" smtClean="0">
              <a:solidFill>
                <a:schemeClr val="bg2"/>
              </a:solidFill>
              <a:latin typeface="Times New Roman" pitchFamily="18" charset="0"/>
              <a:cs typeface="Times New Roman" pitchFamily="18" charset="0"/>
            </a:rPr>
            <a:t>3</a:t>
          </a:r>
          <a:endParaRPr lang="ru-RU" sz="1400" kern="1200" dirty="0">
            <a:solidFill>
              <a:schemeClr val="bg2"/>
            </a:solidFill>
            <a:latin typeface="Times New Roman" pitchFamily="18" charset="0"/>
            <a:cs typeface="Times New Roman" pitchFamily="18" charset="0"/>
          </a:endParaRPr>
        </a:p>
      </dsp:txBody>
      <dsp:txXfrm rot="-5400000">
        <a:off x="1" y="957835"/>
        <a:ext cx="429178" cy="183933"/>
      </dsp:txXfrm>
    </dsp:sp>
    <dsp:sp modelId="{8CB30A30-9450-4D91-93D0-A06A3197D40E}">
      <dsp:nvSpPr>
        <dsp:cNvPr id="0" name=""/>
        <dsp:cNvSpPr/>
      </dsp:nvSpPr>
      <dsp:spPr>
        <a:xfrm rot="5400000">
          <a:off x="4587327" y="-3414903"/>
          <a:ext cx="398522" cy="8714821"/>
        </a:xfrm>
        <a:prstGeom prst="round2SameRect">
          <a:avLst/>
        </a:prstGeom>
        <a:solidFill>
          <a:schemeClr val="bg2">
            <a:lumMod val="95000"/>
          </a:schemeClr>
        </a:solidFill>
        <a:ln w="425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ru-RU" sz="2300" kern="1200" dirty="0" smtClean="0">
              <a:latin typeface="Times New Roman" pitchFamily="18" charset="0"/>
              <a:cs typeface="Times New Roman" pitchFamily="18" charset="0"/>
            </a:rPr>
            <a:t>Плавные (засухи, эпидемии и загрязнения почвы)</a:t>
          </a:r>
          <a:endParaRPr lang="ru-RU" sz="2300" kern="1200" dirty="0">
            <a:latin typeface="Times New Roman" pitchFamily="18" charset="0"/>
            <a:cs typeface="Times New Roman" pitchFamily="18" charset="0"/>
          </a:endParaRPr>
        </a:p>
      </dsp:txBody>
      <dsp:txXfrm rot="-5400000">
        <a:off x="429178" y="762700"/>
        <a:ext cx="8695367" cy="3596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3EF8DB-06EA-4B1B-BEFC-797244E5341C}">
      <dsp:nvSpPr>
        <dsp:cNvPr id="0" name=""/>
        <dsp:cNvSpPr/>
      </dsp:nvSpPr>
      <dsp:spPr>
        <a:xfrm>
          <a:off x="245561" y="888090"/>
          <a:ext cx="3053956" cy="3053956"/>
        </a:xfrm>
        <a:prstGeom prst="ellipse">
          <a:avLst/>
        </a:prstGeom>
        <a:solidFill>
          <a:srgbClr val="FE6700"/>
        </a:solidFill>
        <a:ln>
          <a:solidFill>
            <a:schemeClr val="dk1">
              <a:hueOff val="0"/>
              <a:satOff val="0"/>
              <a:lumOff val="0"/>
            </a:schemeClr>
          </a:solidFill>
        </a:ln>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dsp:spPr>
      <dsp:style>
        <a:lnRef idx="0">
          <a:scrgbClr r="0" g="0" b="0"/>
        </a:lnRef>
        <a:fillRef idx="3">
          <a:scrgbClr r="0" g="0" b="0"/>
        </a:fillRef>
        <a:effectRef idx="3">
          <a:scrgbClr r="0" g="0" b="0"/>
        </a:effectRef>
        <a:fontRef idx="minor">
          <a:schemeClr val="lt1"/>
        </a:fontRef>
      </dsp:style>
    </dsp:sp>
    <dsp:sp modelId="{D2EC8DA2-EA2C-400E-A8AC-88F7E1BD1A6B}">
      <dsp:nvSpPr>
        <dsp:cNvPr id="0" name=""/>
        <dsp:cNvSpPr/>
      </dsp:nvSpPr>
      <dsp:spPr>
        <a:xfrm>
          <a:off x="584805" y="1227334"/>
          <a:ext cx="2375469" cy="2375469"/>
        </a:xfrm>
        <a:prstGeom prst="ellipse">
          <a:avLst/>
        </a:prstGeom>
        <a:solidFill>
          <a:srgbClr val="FFFF00"/>
        </a:solidFill>
        <a:ln>
          <a:solidFill>
            <a:srgbClr val="FFFF00"/>
          </a:solidFill>
        </a:ln>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dsp:spPr>
      <dsp:style>
        <a:lnRef idx="0">
          <a:scrgbClr r="0" g="0" b="0"/>
        </a:lnRef>
        <a:fillRef idx="3">
          <a:scrgbClr r="0" g="0" b="0"/>
        </a:fillRef>
        <a:effectRef idx="3">
          <a:scrgbClr r="0" g="0" b="0"/>
        </a:effectRef>
        <a:fontRef idx="minor">
          <a:schemeClr val="lt1"/>
        </a:fontRef>
      </dsp:style>
    </dsp:sp>
    <dsp:sp modelId="{7EB74F0B-2B89-4DEC-8607-C2A0F84F2345}">
      <dsp:nvSpPr>
        <dsp:cNvPr id="0" name=""/>
        <dsp:cNvSpPr/>
      </dsp:nvSpPr>
      <dsp:spPr>
        <a:xfrm>
          <a:off x="924048" y="1566577"/>
          <a:ext cx="1696981" cy="1696981"/>
        </a:xfrm>
        <a:prstGeom prst="ellipse">
          <a:avLst/>
        </a:prstGeom>
        <a:solidFill>
          <a:srgbClr val="1BB10F"/>
        </a:solidFill>
        <a:ln>
          <a:solidFill>
            <a:schemeClr val="dk1">
              <a:hueOff val="0"/>
              <a:satOff val="0"/>
              <a:lumOff val="0"/>
            </a:schemeClr>
          </a:solidFill>
        </a:ln>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dsp:spPr>
      <dsp:style>
        <a:lnRef idx="0">
          <a:scrgbClr r="0" g="0" b="0"/>
        </a:lnRef>
        <a:fillRef idx="3">
          <a:scrgbClr r="0" g="0" b="0"/>
        </a:fillRef>
        <a:effectRef idx="3">
          <a:scrgbClr r="0" g="0" b="0"/>
        </a:effectRef>
        <a:fontRef idx="minor">
          <a:schemeClr val="lt1"/>
        </a:fontRef>
      </dsp:style>
    </dsp:sp>
    <dsp:sp modelId="{AB0B2066-FC55-45C8-A904-96B41021AFD3}">
      <dsp:nvSpPr>
        <dsp:cNvPr id="0" name=""/>
        <dsp:cNvSpPr/>
      </dsp:nvSpPr>
      <dsp:spPr>
        <a:xfrm>
          <a:off x="1263547" y="1906076"/>
          <a:ext cx="1017985" cy="1017985"/>
        </a:xfrm>
        <a:prstGeom prst="ellipse">
          <a:avLst/>
        </a:prstGeom>
        <a:solidFill>
          <a:srgbClr val="00B0F0"/>
        </a:solidFill>
        <a:ln>
          <a:noFill/>
        </a:ln>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dsp:spPr>
      <dsp:style>
        <a:lnRef idx="0">
          <a:scrgbClr r="0" g="0" b="0"/>
        </a:lnRef>
        <a:fillRef idx="3">
          <a:scrgbClr r="0" g="0" b="0"/>
        </a:fillRef>
        <a:effectRef idx="3">
          <a:scrgbClr r="0" g="0" b="0"/>
        </a:effectRef>
        <a:fontRef idx="minor">
          <a:schemeClr val="lt1"/>
        </a:fontRef>
      </dsp:style>
    </dsp:sp>
    <dsp:sp modelId="{0A20C3BA-0715-468B-86FC-3AF752211DA8}">
      <dsp:nvSpPr>
        <dsp:cNvPr id="0" name=""/>
        <dsp:cNvSpPr/>
      </dsp:nvSpPr>
      <dsp:spPr>
        <a:xfrm>
          <a:off x="1602790" y="2245319"/>
          <a:ext cx="339498" cy="339498"/>
        </a:xfrm>
        <a:prstGeom prst="flowChartConnector">
          <a:avLst/>
        </a:prstGeom>
        <a:solidFill>
          <a:srgbClr val="0070C0"/>
        </a:solidFill>
        <a:ln>
          <a:solidFill>
            <a:srgbClr val="3108C8"/>
          </a:solidFill>
        </a:ln>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contourW="12700" prstMaterial="powder">
          <a:bevelT h="50800"/>
          <a:contourClr>
            <a:srgbClr val="002060"/>
          </a:contourClr>
        </a:sp3d>
      </dsp:spPr>
      <dsp:style>
        <a:lnRef idx="0">
          <a:scrgbClr r="0" g="0" b="0"/>
        </a:lnRef>
        <a:fillRef idx="3">
          <a:scrgbClr r="0" g="0" b="0"/>
        </a:fillRef>
        <a:effectRef idx="3">
          <a:scrgbClr r="0" g="0" b="0"/>
        </a:effectRef>
        <a:fontRef idx="minor">
          <a:schemeClr val="lt1"/>
        </a:fontRef>
      </dsp:style>
    </dsp:sp>
    <dsp:sp modelId="{02A183CB-5C45-4301-A7CD-59BF65E3B339}">
      <dsp:nvSpPr>
        <dsp:cNvPr id="0" name=""/>
        <dsp:cNvSpPr/>
      </dsp:nvSpPr>
      <dsp:spPr>
        <a:xfrm>
          <a:off x="-1" y="129894"/>
          <a:ext cx="9144003" cy="539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25400" rIns="25400" bIns="25400" numCol="1" spcCol="1270" anchor="ctr" anchorCtr="0">
          <a:noAutofit/>
        </a:bodyPr>
        <a:lstStyle/>
        <a:p>
          <a:pPr marL="3673475" lvl="0" indent="0" algn="l" defTabSz="889000">
            <a:lnSpc>
              <a:spcPct val="90000"/>
            </a:lnSpc>
            <a:spcBef>
              <a:spcPct val="0"/>
            </a:spcBef>
            <a:spcAft>
              <a:spcPct val="35000"/>
            </a:spcAft>
          </a:pPr>
          <a:r>
            <a:rPr lang="ru-RU" sz="2000" b="1" i="1" kern="1200" dirty="0" smtClean="0">
              <a:solidFill>
                <a:srgbClr val="FFFF00"/>
              </a:solidFill>
              <a:latin typeface="Times New Roman" pitchFamily="18" charset="0"/>
              <a:cs typeface="Times New Roman" pitchFamily="18" charset="0"/>
            </a:rPr>
            <a:t>Локальные </a:t>
          </a:r>
          <a:r>
            <a:rPr lang="ru-RU" sz="2000" b="1" i="1" kern="1200" dirty="0" smtClean="0">
              <a:solidFill>
                <a:schemeClr val="accent1"/>
              </a:solidFill>
              <a:latin typeface="Times New Roman" pitchFamily="18" charset="0"/>
              <a:cs typeface="Times New Roman" pitchFamily="18" charset="0"/>
            </a:rPr>
            <a:t>ЧС</a:t>
          </a:r>
          <a:r>
            <a:rPr lang="ru-RU" sz="2000" kern="1200" dirty="0" smtClean="0">
              <a:solidFill>
                <a:schemeClr val="accent1"/>
              </a:solidFill>
              <a:latin typeface="Times New Roman" pitchFamily="18" charset="0"/>
              <a:cs typeface="Times New Roman" pitchFamily="18" charset="0"/>
            </a:rPr>
            <a:t> ограничиваются пределами</a:t>
          </a:r>
          <a:br>
            <a:rPr lang="ru-RU" sz="2000" kern="1200" dirty="0" smtClean="0">
              <a:solidFill>
                <a:schemeClr val="accent1"/>
              </a:solidFill>
              <a:latin typeface="Times New Roman" pitchFamily="18" charset="0"/>
              <a:cs typeface="Times New Roman" pitchFamily="18" charset="0"/>
            </a:rPr>
          </a:br>
          <a:r>
            <a:rPr lang="ru-RU" sz="2000" kern="1200" dirty="0" smtClean="0">
              <a:solidFill>
                <a:schemeClr val="accent1"/>
              </a:solidFill>
              <a:latin typeface="Times New Roman" pitchFamily="18" charset="0"/>
              <a:cs typeface="Times New Roman" pitchFamily="18" charset="0"/>
            </a:rPr>
            <a:t>объекта народного хозяйства.</a:t>
          </a:r>
          <a:endParaRPr lang="ru-RU" sz="2000" kern="1200" dirty="0">
            <a:solidFill>
              <a:schemeClr val="accent1"/>
            </a:solidFill>
            <a:latin typeface="Times New Roman" pitchFamily="18" charset="0"/>
            <a:cs typeface="Times New Roman" pitchFamily="18" charset="0"/>
          </a:endParaRPr>
        </a:p>
      </dsp:txBody>
      <dsp:txXfrm>
        <a:off x="-1" y="129894"/>
        <a:ext cx="9144003" cy="539125"/>
      </dsp:txXfrm>
    </dsp:sp>
    <dsp:sp modelId="{B6F9B178-1FD9-40E5-95DB-E988589805EB}">
      <dsp:nvSpPr>
        <dsp:cNvPr id="0" name=""/>
        <dsp:cNvSpPr/>
      </dsp:nvSpPr>
      <dsp:spPr>
        <a:xfrm>
          <a:off x="3426766" y="399457"/>
          <a:ext cx="381744" cy="0"/>
        </a:xfrm>
        <a:prstGeom prst="line">
          <a:avLst/>
        </a:prstGeom>
        <a:noFill/>
        <a:ln w="9525" cap="flat" cmpd="sng" algn="ctr">
          <a:solidFill>
            <a:schemeClr val="accent5">
              <a:tint val="50000"/>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0">
          <a:scrgbClr r="0" g="0" b="0"/>
        </a:fillRef>
        <a:effectRef idx="1">
          <a:scrgbClr r="0" g="0" b="0"/>
        </a:effectRef>
        <a:fontRef idx="minor"/>
      </dsp:style>
    </dsp:sp>
    <dsp:sp modelId="{FF05E3C9-CF50-4D3B-9065-FC4965E1F6C0}">
      <dsp:nvSpPr>
        <dsp:cNvPr id="0" name=""/>
        <dsp:cNvSpPr/>
      </dsp:nvSpPr>
      <dsp:spPr>
        <a:xfrm rot="5400000">
          <a:off x="1576747" y="594801"/>
          <a:ext cx="2043265" cy="1624924"/>
        </a:xfrm>
        <a:prstGeom prst="line">
          <a:avLst/>
        </a:prstGeom>
        <a:noFill/>
        <a:ln w="9525" cap="flat" cmpd="sng" algn="ctr">
          <a:solidFill>
            <a:schemeClr val="accent5">
              <a:tint val="50000"/>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0">
          <a:scrgbClr r="0" g="0" b="0"/>
        </a:fillRef>
        <a:effectRef idx="1">
          <a:scrgbClr r="0" g="0" b="0"/>
        </a:effectRef>
        <a:fontRef idx="minor"/>
      </dsp:style>
    </dsp:sp>
    <dsp:sp modelId="{C29B789F-4B67-41D8-84CC-84ED9E6ABD9E}">
      <dsp:nvSpPr>
        <dsp:cNvPr id="0" name=""/>
        <dsp:cNvSpPr/>
      </dsp:nvSpPr>
      <dsp:spPr>
        <a:xfrm>
          <a:off x="-1" y="699966"/>
          <a:ext cx="9144003" cy="539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25400" rIns="25400" bIns="25400" numCol="1" spcCol="1270" anchor="ctr" anchorCtr="0">
          <a:noAutofit/>
        </a:bodyPr>
        <a:lstStyle/>
        <a:p>
          <a:pPr marL="3673475" lvl="0" indent="0" algn="l" defTabSz="889000">
            <a:lnSpc>
              <a:spcPct val="90000"/>
            </a:lnSpc>
            <a:spcBef>
              <a:spcPct val="0"/>
            </a:spcBef>
            <a:spcAft>
              <a:spcPct val="35000"/>
            </a:spcAft>
          </a:pPr>
          <a:r>
            <a:rPr lang="ru-RU" sz="2000" b="1" i="1" kern="1200" dirty="0" smtClean="0">
              <a:solidFill>
                <a:srgbClr val="FFFF00"/>
              </a:solidFill>
              <a:latin typeface="Times New Roman" pitchFamily="18" charset="0"/>
              <a:cs typeface="Times New Roman" pitchFamily="18" charset="0"/>
            </a:rPr>
            <a:t>Местные ЧС </a:t>
          </a:r>
          <a:r>
            <a:rPr lang="ru-RU" sz="2000" b="0" i="1" kern="1200" dirty="0" smtClean="0">
              <a:solidFill>
                <a:schemeClr val="accent1"/>
              </a:solidFill>
              <a:latin typeface="Times New Roman" pitchFamily="18" charset="0"/>
              <a:cs typeface="Times New Roman" pitchFamily="18" charset="0"/>
            </a:rPr>
            <a:t>распространяются в пределах</a:t>
          </a:r>
          <a:br>
            <a:rPr lang="ru-RU" sz="2000" b="0" i="1" kern="1200" dirty="0" smtClean="0">
              <a:solidFill>
                <a:schemeClr val="accent1"/>
              </a:solidFill>
              <a:latin typeface="Times New Roman" pitchFamily="18" charset="0"/>
              <a:cs typeface="Times New Roman" pitchFamily="18" charset="0"/>
            </a:rPr>
          </a:br>
          <a:r>
            <a:rPr lang="ru-RU" sz="2000" b="0" i="1" kern="1200" dirty="0" smtClean="0">
              <a:solidFill>
                <a:schemeClr val="accent1"/>
              </a:solidFill>
              <a:latin typeface="Times New Roman" pitchFamily="18" charset="0"/>
              <a:cs typeface="Times New Roman" pitchFamily="18" charset="0"/>
            </a:rPr>
            <a:t>населённого пункта или крупного города</a:t>
          </a:r>
          <a:r>
            <a:rPr lang="ru-RU" sz="2000" b="0" i="1" kern="1200" dirty="0" smtClean="0">
              <a:solidFill>
                <a:schemeClr val="bg1"/>
              </a:solidFill>
              <a:latin typeface="Times New Roman" pitchFamily="18" charset="0"/>
              <a:cs typeface="Times New Roman" pitchFamily="18" charset="0"/>
            </a:rPr>
            <a:t>.</a:t>
          </a:r>
          <a:endParaRPr lang="ru-RU" sz="2000" b="0" i="1" kern="1200" dirty="0">
            <a:solidFill>
              <a:schemeClr val="bg1"/>
            </a:solidFill>
            <a:latin typeface="Times New Roman" pitchFamily="18" charset="0"/>
            <a:cs typeface="Times New Roman" pitchFamily="18" charset="0"/>
          </a:endParaRPr>
        </a:p>
      </dsp:txBody>
      <dsp:txXfrm>
        <a:off x="-1" y="699966"/>
        <a:ext cx="9144003" cy="539125"/>
      </dsp:txXfrm>
    </dsp:sp>
    <dsp:sp modelId="{9AC7BA3C-9EAD-4D71-8A51-17660217F72C}">
      <dsp:nvSpPr>
        <dsp:cNvPr id="0" name=""/>
        <dsp:cNvSpPr/>
      </dsp:nvSpPr>
      <dsp:spPr>
        <a:xfrm>
          <a:off x="3426766" y="969529"/>
          <a:ext cx="381744" cy="0"/>
        </a:xfrm>
        <a:prstGeom prst="line">
          <a:avLst/>
        </a:prstGeom>
        <a:noFill/>
        <a:ln w="9525" cap="flat" cmpd="sng" algn="ctr">
          <a:solidFill>
            <a:schemeClr val="accent5">
              <a:tint val="50000"/>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0">
          <a:scrgbClr r="0" g="0" b="0"/>
        </a:fillRef>
        <a:effectRef idx="1">
          <a:scrgbClr r="0" g="0" b="0"/>
        </a:effectRef>
        <a:fontRef idx="minor"/>
      </dsp:style>
    </dsp:sp>
    <dsp:sp modelId="{74EAE1B7-E2A8-4A7D-841A-0C83269E77F9}">
      <dsp:nvSpPr>
        <dsp:cNvPr id="0" name=""/>
        <dsp:cNvSpPr/>
      </dsp:nvSpPr>
      <dsp:spPr>
        <a:xfrm rot="5400000">
          <a:off x="1886757" y="1108179"/>
          <a:ext cx="1678250" cy="1399730"/>
        </a:xfrm>
        <a:prstGeom prst="line">
          <a:avLst/>
        </a:prstGeom>
        <a:noFill/>
        <a:ln w="9525" cap="flat" cmpd="sng" algn="ctr">
          <a:solidFill>
            <a:schemeClr val="accent5">
              <a:tint val="50000"/>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0">
          <a:scrgbClr r="0" g="0" b="0"/>
        </a:fillRef>
        <a:effectRef idx="1">
          <a:scrgbClr r="0" g="0" b="0"/>
        </a:effectRef>
        <a:fontRef idx="minor"/>
      </dsp:style>
    </dsp:sp>
    <dsp:sp modelId="{937888CC-593A-4A05-827D-4BB79C7841BC}">
      <dsp:nvSpPr>
        <dsp:cNvPr id="0" name=""/>
        <dsp:cNvSpPr/>
      </dsp:nvSpPr>
      <dsp:spPr>
        <a:xfrm>
          <a:off x="-1" y="1270038"/>
          <a:ext cx="9144003" cy="539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25400" rIns="25400" bIns="25400" numCol="1" spcCol="1270" anchor="ctr" anchorCtr="0">
          <a:noAutofit/>
        </a:bodyPr>
        <a:lstStyle/>
        <a:p>
          <a:pPr marL="3670300" lvl="0" indent="3175" algn="l" defTabSz="889000">
            <a:lnSpc>
              <a:spcPct val="90000"/>
            </a:lnSpc>
            <a:spcBef>
              <a:spcPct val="0"/>
            </a:spcBef>
            <a:spcAft>
              <a:spcPct val="35000"/>
            </a:spcAft>
            <a:tabLst/>
          </a:pPr>
          <a:r>
            <a:rPr lang="ru-RU" sz="2000" b="1" i="1" kern="1200" dirty="0" smtClean="0">
              <a:solidFill>
                <a:srgbClr val="FFFF00"/>
              </a:solidFill>
              <a:latin typeface="Times New Roman" pitchFamily="18" charset="0"/>
              <a:cs typeface="Times New Roman" pitchFamily="18" charset="0"/>
            </a:rPr>
            <a:t>Региональные ЧС</a:t>
          </a:r>
          <a:r>
            <a:rPr lang="ru-RU" sz="2000" b="1" i="1" kern="1200" dirty="0" smtClean="0">
              <a:solidFill>
                <a:schemeClr val="bg1"/>
              </a:solidFill>
              <a:latin typeface="Times New Roman" pitchFamily="18" charset="0"/>
              <a:cs typeface="Times New Roman" pitchFamily="18" charset="0"/>
            </a:rPr>
            <a:t> </a:t>
          </a:r>
          <a:r>
            <a:rPr lang="ru-RU" sz="2000" b="0" i="1" kern="1200" dirty="0" smtClean="0">
              <a:solidFill>
                <a:schemeClr val="accent1"/>
              </a:solidFill>
              <a:latin typeface="Times New Roman" pitchFamily="18" charset="0"/>
              <a:cs typeface="Times New Roman" pitchFamily="18" charset="0"/>
            </a:rPr>
            <a:t>ограничиваются пределом</a:t>
          </a:r>
          <a:br>
            <a:rPr lang="ru-RU" sz="2000" b="0" i="1" kern="1200" dirty="0" smtClean="0">
              <a:solidFill>
                <a:schemeClr val="accent1"/>
              </a:solidFill>
              <a:latin typeface="Times New Roman" pitchFamily="18" charset="0"/>
              <a:cs typeface="Times New Roman" pitchFamily="18" charset="0"/>
            </a:rPr>
          </a:br>
          <a:r>
            <a:rPr lang="ru-RU" sz="2000" b="0" i="1" kern="1200" dirty="0" smtClean="0">
              <a:solidFill>
                <a:schemeClr val="accent1"/>
              </a:solidFill>
              <a:latin typeface="Times New Roman" pitchFamily="18" charset="0"/>
              <a:cs typeface="Times New Roman" pitchFamily="18" charset="0"/>
            </a:rPr>
            <a:t>области или экономического района.</a:t>
          </a:r>
          <a:endParaRPr lang="ru-RU" sz="2000" b="0" i="1" kern="1200" dirty="0">
            <a:solidFill>
              <a:schemeClr val="accent1"/>
            </a:solidFill>
            <a:latin typeface="Times New Roman" pitchFamily="18" charset="0"/>
            <a:cs typeface="Times New Roman" pitchFamily="18" charset="0"/>
          </a:endParaRPr>
        </a:p>
      </dsp:txBody>
      <dsp:txXfrm>
        <a:off x="-1" y="1270038"/>
        <a:ext cx="9144003" cy="539125"/>
      </dsp:txXfrm>
    </dsp:sp>
    <dsp:sp modelId="{5FF40847-10BD-4C32-AFB4-D3653D18D8F0}">
      <dsp:nvSpPr>
        <dsp:cNvPr id="0" name=""/>
        <dsp:cNvSpPr/>
      </dsp:nvSpPr>
      <dsp:spPr>
        <a:xfrm>
          <a:off x="3426766" y="1539601"/>
          <a:ext cx="381744" cy="0"/>
        </a:xfrm>
        <a:prstGeom prst="line">
          <a:avLst/>
        </a:prstGeom>
        <a:noFill/>
        <a:ln w="9525" cap="flat" cmpd="sng" algn="ctr">
          <a:solidFill>
            <a:schemeClr val="accent5">
              <a:tint val="50000"/>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0">
          <a:scrgbClr r="0" g="0" b="0"/>
        </a:fillRef>
        <a:effectRef idx="1">
          <a:scrgbClr r="0" g="0" b="0"/>
        </a:effectRef>
        <a:fontRef idx="minor"/>
      </dsp:style>
    </dsp:sp>
    <dsp:sp modelId="{288CB729-C1EC-47AD-B3A2-2D29F304558D}">
      <dsp:nvSpPr>
        <dsp:cNvPr id="0" name=""/>
        <dsp:cNvSpPr/>
      </dsp:nvSpPr>
      <dsp:spPr>
        <a:xfrm rot="5400000">
          <a:off x="2177189" y="1613405"/>
          <a:ext cx="1323381" cy="1175773"/>
        </a:xfrm>
        <a:prstGeom prst="line">
          <a:avLst/>
        </a:prstGeom>
        <a:noFill/>
        <a:ln w="9525" cap="flat" cmpd="sng" algn="ctr">
          <a:solidFill>
            <a:schemeClr val="accent5">
              <a:tint val="50000"/>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0">
          <a:scrgbClr r="0" g="0" b="0"/>
        </a:fillRef>
        <a:effectRef idx="1">
          <a:scrgbClr r="0" g="0" b="0"/>
        </a:effectRef>
        <a:fontRef idx="minor"/>
      </dsp:style>
    </dsp:sp>
    <dsp:sp modelId="{DC52B726-2644-40C5-B26F-648F44B592CD}">
      <dsp:nvSpPr>
        <dsp:cNvPr id="0" name=""/>
        <dsp:cNvSpPr/>
      </dsp:nvSpPr>
      <dsp:spPr>
        <a:xfrm>
          <a:off x="-1" y="1827894"/>
          <a:ext cx="9144003" cy="539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25400" rIns="25400" bIns="25400" numCol="1" spcCol="1270" anchor="ctr" anchorCtr="0">
          <a:noAutofit/>
        </a:bodyPr>
        <a:lstStyle/>
        <a:p>
          <a:pPr marL="3673475" lvl="0" indent="0" algn="l" defTabSz="889000">
            <a:lnSpc>
              <a:spcPct val="90000"/>
            </a:lnSpc>
            <a:spcBef>
              <a:spcPct val="0"/>
            </a:spcBef>
            <a:spcAft>
              <a:spcPct val="35000"/>
            </a:spcAft>
          </a:pPr>
          <a:r>
            <a:rPr lang="ru-RU" sz="2000" b="1" i="1" kern="1200" dirty="0" smtClean="0">
              <a:solidFill>
                <a:srgbClr val="FFFF00"/>
              </a:solidFill>
              <a:latin typeface="Times New Roman" pitchFamily="18" charset="0"/>
              <a:cs typeface="Times New Roman" pitchFamily="18" charset="0"/>
            </a:rPr>
            <a:t>Национальные ЧС</a:t>
          </a:r>
          <a:r>
            <a:rPr lang="ru-RU" sz="2000" kern="1200" dirty="0" smtClean="0">
              <a:solidFill>
                <a:srgbClr val="FFFF00"/>
              </a:solidFill>
              <a:latin typeface="Times New Roman" pitchFamily="18" charset="0"/>
              <a:cs typeface="Times New Roman" pitchFamily="18" charset="0"/>
            </a:rPr>
            <a:t> </a:t>
          </a:r>
          <a:r>
            <a:rPr lang="ru-RU" sz="2000" kern="1200" dirty="0" smtClean="0">
              <a:solidFill>
                <a:schemeClr val="accent1"/>
              </a:solidFill>
              <a:latin typeface="Times New Roman" pitchFamily="18" charset="0"/>
              <a:cs typeface="Times New Roman" pitchFamily="18" charset="0"/>
            </a:rPr>
            <a:t>охватывают государство.</a:t>
          </a:r>
          <a:endParaRPr lang="ru-RU" sz="2000" kern="1200" dirty="0">
            <a:solidFill>
              <a:schemeClr val="accent1"/>
            </a:solidFill>
            <a:latin typeface="Times New Roman" pitchFamily="18" charset="0"/>
            <a:cs typeface="Times New Roman" pitchFamily="18" charset="0"/>
          </a:endParaRPr>
        </a:p>
      </dsp:txBody>
      <dsp:txXfrm>
        <a:off x="-1" y="1827894"/>
        <a:ext cx="9144003" cy="539125"/>
      </dsp:txXfrm>
    </dsp:sp>
    <dsp:sp modelId="{87D1948C-9DA1-4BD5-9D18-29ED4BE1257E}">
      <dsp:nvSpPr>
        <dsp:cNvPr id="0" name=""/>
        <dsp:cNvSpPr/>
      </dsp:nvSpPr>
      <dsp:spPr>
        <a:xfrm>
          <a:off x="3426766" y="2097457"/>
          <a:ext cx="381744" cy="0"/>
        </a:xfrm>
        <a:prstGeom prst="line">
          <a:avLst/>
        </a:prstGeom>
        <a:noFill/>
        <a:ln w="9525" cap="flat" cmpd="sng" algn="ctr">
          <a:solidFill>
            <a:schemeClr val="accent5">
              <a:tint val="50000"/>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0">
          <a:scrgbClr r="0" g="0" b="0"/>
        </a:fillRef>
        <a:effectRef idx="1">
          <a:scrgbClr r="0" g="0" b="0"/>
        </a:effectRef>
        <a:fontRef idx="minor"/>
      </dsp:style>
    </dsp:sp>
    <dsp:sp modelId="{E3D810C5-8073-45C7-86E5-B7ADDCDD27F5}">
      <dsp:nvSpPr>
        <dsp:cNvPr id="0" name=""/>
        <dsp:cNvSpPr/>
      </dsp:nvSpPr>
      <dsp:spPr>
        <a:xfrm rot="5400000">
          <a:off x="2466296" y="2146829"/>
          <a:ext cx="1009841" cy="911097"/>
        </a:xfrm>
        <a:prstGeom prst="line">
          <a:avLst/>
        </a:prstGeom>
        <a:noFill/>
        <a:ln w="9525" cap="flat" cmpd="sng" algn="ctr">
          <a:solidFill>
            <a:schemeClr val="accent5">
              <a:tint val="50000"/>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0">
          <a:scrgbClr r="0" g="0" b="0"/>
        </a:fillRef>
        <a:effectRef idx="1">
          <a:scrgbClr r="0" g="0" b="0"/>
        </a:effectRef>
        <a:fontRef idx="minor"/>
      </dsp:style>
    </dsp:sp>
    <dsp:sp modelId="{52B646F9-6E15-4F41-823F-766BA685A531}">
      <dsp:nvSpPr>
        <dsp:cNvPr id="0" name=""/>
        <dsp:cNvSpPr/>
      </dsp:nvSpPr>
      <dsp:spPr>
        <a:xfrm>
          <a:off x="-1" y="2277655"/>
          <a:ext cx="9144003" cy="722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25400" rIns="25400" bIns="25400" numCol="1" spcCol="1270" anchor="ctr" anchorCtr="0">
          <a:noAutofit/>
        </a:bodyPr>
        <a:lstStyle/>
        <a:p>
          <a:pPr marL="3673475" lvl="0" indent="0" algn="l" defTabSz="889000">
            <a:lnSpc>
              <a:spcPct val="90000"/>
            </a:lnSpc>
            <a:spcBef>
              <a:spcPct val="0"/>
            </a:spcBef>
            <a:spcAft>
              <a:spcPct val="35000"/>
            </a:spcAft>
          </a:pPr>
          <a:endParaRPr lang="en-US" sz="2000" b="1" i="1" kern="1200" dirty="0" smtClean="0">
            <a:solidFill>
              <a:srgbClr val="FFFF00"/>
            </a:solidFill>
            <a:latin typeface="Times New Roman" pitchFamily="18" charset="0"/>
            <a:cs typeface="Times New Roman" pitchFamily="18" charset="0"/>
          </a:endParaRPr>
        </a:p>
        <a:p>
          <a:pPr marL="3673475" lvl="0" indent="0" algn="l" defTabSz="889000">
            <a:lnSpc>
              <a:spcPct val="90000"/>
            </a:lnSpc>
            <a:spcBef>
              <a:spcPct val="0"/>
            </a:spcBef>
            <a:spcAft>
              <a:spcPct val="35000"/>
            </a:spcAft>
          </a:pPr>
          <a:r>
            <a:rPr lang="ru-RU" sz="2000" b="1" i="1" kern="1200" dirty="0" smtClean="0">
              <a:solidFill>
                <a:srgbClr val="FFFF00"/>
              </a:solidFill>
              <a:latin typeface="Times New Roman" pitchFamily="18" charset="0"/>
              <a:cs typeface="Times New Roman" pitchFamily="18" charset="0"/>
            </a:rPr>
            <a:t>Глобальные ЧС</a:t>
          </a:r>
          <a:r>
            <a:rPr lang="ru-RU" sz="2000" kern="1200" dirty="0" smtClean="0">
              <a:solidFill>
                <a:srgbClr val="FFFF00"/>
              </a:solidFill>
              <a:latin typeface="Times New Roman" pitchFamily="18" charset="0"/>
              <a:cs typeface="Times New Roman" pitchFamily="18" charset="0"/>
            </a:rPr>
            <a:t> </a:t>
          </a:r>
          <a:r>
            <a:rPr lang="ru-RU" sz="2000" kern="1200" dirty="0" smtClean="0">
              <a:solidFill>
                <a:schemeClr val="accent1"/>
              </a:solidFill>
              <a:latin typeface="Times New Roman" pitchFamily="18" charset="0"/>
              <a:cs typeface="Times New Roman" pitchFamily="18" charset="0"/>
            </a:rPr>
            <a:t>выходят за пределы одной страны и распространяются на другие государства.</a:t>
          </a:r>
          <a:endParaRPr lang="ru-RU" sz="2000" kern="1200" dirty="0">
            <a:solidFill>
              <a:schemeClr val="accent1"/>
            </a:solidFill>
            <a:latin typeface="Times New Roman" pitchFamily="18" charset="0"/>
            <a:cs typeface="Times New Roman" pitchFamily="18" charset="0"/>
          </a:endParaRPr>
        </a:p>
      </dsp:txBody>
      <dsp:txXfrm>
        <a:off x="-1" y="2277655"/>
        <a:ext cx="9144003" cy="722740"/>
      </dsp:txXfrm>
    </dsp:sp>
    <dsp:sp modelId="{A3B37BF7-E4F7-4405-9012-D91A76FEDCA3}">
      <dsp:nvSpPr>
        <dsp:cNvPr id="0" name=""/>
        <dsp:cNvSpPr/>
      </dsp:nvSpPr>
      <dsp:spPr>
        <a:xfrm>
          <a:off x="3426766" y="2639025"/>
          <a:ext cx="381744" cy="0"/>
        </a:xfrm>
        <a:prstGeom prst="line">
          <a:avLst/>
        </a:prstGeom>
        <a:noFill/>
        <a:ln w="9525" cap="flat" cmpd="sng" algn="ctr">
          <a:solidFill>
            <a:schemeClr val="accent5">
              <a:tint val="50000"/>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0">
          <a:scrgbClr r="0" g="0" b="0"/>
        </a:fillRef>
        <a:effectRef idx="1">
          <a:scrgbClr r="0" g="0" b="0"/>
        </a:effectRef>
        <a:fontRef idx="minor"/>
      </dsp:style>
    </dsp:sp>
    <dsp:sp modelId="{7E6FEC1E-40F4-4FCA-8DC4-177732410F56}">
      <dsp:nvSpPr>
        <dsp:cNvPr id="0" name=""/>
        <dsp:cNvSpPr/>
      </dsp:nvSpPr>
      <dsp:spPr>
        <a:xfrm rot="5400000">
          <a:off x="2739626" y="2664475"/>
          <a:ext cx="712589" cy="661690"/>
        </a:xfrm>
        <a:prstGeom prst="line">
          <a:avLst/>
        </a:prstGeom>
        <a:noFill/>
        <a:ln w="9525" cap="flat" cmpd="sng" algn="ctr">
          <a:solidFill>
            <a:schemeClr val="accent5">
              <a:tint val="50000"/>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0">
          <a:scrgbClr r="0" g="0" b="0"/>
        </a:fillRef>
        <a:effectRef idx="1">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FC361F-EE0C-4068-8F80-BD12683F5092}">
      <dsp:nvSpPr>
        <dsp:cNvPr id="0" name=""/>
        <dsp:cNvSpPr/>
      </dsp:nvSpPr>
      <dsp:spPr>
        <a:xfrm>
          <a:off x="4547" y="36159"/>
          <a:ext cx="2142589" cy="2142589"/>
        </a:xfrm>
        <a:prstGeom prst="roundRect">
          <a:avLst>
            <a:gd name="adj" fmla="val 10000"/>
          </a:avLst>
        </a:prstGeom>
        <a:blipFill rotWithShape="0">
          <a:blip xmlns:r="http://schemas.openxmlformats.org/officeDocument/2006/relationships" r:embed="rId1"/>
          <a:stretch>
            <a:fillRect/>
          </a:stretch>
        </a:blipFill>
        <a:ln>
          <a:noFill/>
        </a:ln>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dsp:spPr>
      <dsp:style>
        <a:lnRef idx="0">
          <a:scrgbClr r="0" g="0" b="0"/>
        </a:lnRef>
        <a:fillRef idx="1">
          <a:scrgbClr r="0" g="0" b="0"/>
        </a:fillRef>
        <a:effectRef idx="3">
          <a:scrgbClr r="0" g="0" b="0"/>
        </a:effectRef>
        <a:fontRef idx="minor"/>
      </dsp:style>
    </dsp:sp>
    <dsp:sp modelId="{2D9A5741-5433-41F1-8FFC-675117F50833}">
      <dsp:nvSpPr>
        <dsp:cNvPr id="0" name=""/>
        <dsp:cNvSpPr/>
      </dsp:nvSpPr>
      <dsp:spPr>
        <a:xfrm>
          <a:off x="353341" y="1321713"/>
          <a:ext cx="2142589" cy="2142589"/>
        </a:xfrm>
        <a:prstGeom prst="roundRect">
          <a:avLst>
            <a:gd name="adj" fmla="val 10000"/>
          </a:avLst>
        </a:prstGeom>
        <a:solidFill>
          <a:srgbClr val="CC0000"/>
        </a:solidFill>
        <a:ln>
          <a:noFill/>
        </a:ln>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t" anchorCtr="0">
          <a:noAutofit/>
        </a:bodyPr>
        <a:lstStyle/>
        <a:p>
          <a:pPr lvl="0" algn="l" defTabSz="977900">
            <a:lnSpc>
              <a:spcPct val="90000"/>
            </a:lnSpc>
            <a:spcBef>
              <a:spcPct val="0"/>
            </a:spcBef>
            <a:spcAft>
              <a:spcPct val="35000"/>
            </a:spcAft>
          </a:pPr>
          <a:r>
            <a:rPr lang="ru-RU" sz="2200" kern="1200" dirty="0" smtClean="0">
              <a:latin typeface="Times New Roman" pitchFamily="18" charset="0"/>
              <a:cs typeface="Times New Roman" pitchFamily="18" charset="0"/>
            </a:rPr>
            <a:t>Первичное космическое излучение</a:t>
          </a:r>
          <a:endParaRPr lang="ru-RU" sz="2200" kern="1200" dirty="0">
            <a:latin typeface="Times New Roman" pitchFamily="18" charset="0"/>
            <a:cs typeface="Times New Roman" pitchFamily="18" charset="0"/>
          </a:endParaRPr>
        </a:p>
        <a:p>
          <a:pPr marL="228600" lvl="1" indent="-228600" algn="l" defTabSz="889000">
            <a:lnSpc>
              <a:spcPct val="90000"/>
            </a:lnSpc>
            <a:spcBef>
              <a:spcPct val="0"/>
            </a:spcBef>
            <a:spcAft>
              <a:spcPct val="15000"/>
            </a:spcAft>
            <a:buChar char="••"/>
          </a:pPr>
          <a:r>
            <a:rPr lang="ru-RU" sz="2000" kern="1200" smtClean="0">
              <a:latin typeface="Times New Roman" pitchFamily="18" charset="0"/>
              <a:cs typeface="Times New Roman" pitchFamily="18" charset="0"/>
            </a:rPr>
            <a:t>протоны</a:t>
          </a:r>
          <a:endParaRPr lang="ru-RU" sz="2000" kern="1200" dirty="0">
            <a:latin typeface="Times New Roman" pitchFamily="18" charset="0"/>
            <a:cs typeface="Times New Roman" pitchFamily="18" charset="0"/>
          </a:endParaRPr>
        </a:p>
        <a:p>
          <a:pPr marL="228600" lvl="1" indent="-228600" algn="l" defTabSz="889000">
            <a:lnSpc>
              <a:spcPct val="90000"/>
            </a:lnSpc>
            <a:spcBef>
              <a:spcPct val="0"/>
            </a:spcBef>
            <a:spcAft>
              <a:spcPct val="15000"/>
            </a:spcAft>
            <a:buChar char="••"/>
          </a:pPr>
          <a:r>
            <a:rPr lang="ru-RU" sz="2000" kern="1200" smtClean="0">
              <a:latin typeface="Times New Roman" pitchFamily="18" charset="0"/>
              <a:cs typeface="Times New Roman" pitchFamily="18" charset="0"/>
            </a:rPr>
            <a:t>альфа частицы</a:t>
          </a:r>
          <a:endParaRPr lang="ru-RU" sz="2000" kern="1200" dirty="0">
            <a:latin typeface="Times New Roman" pitchFamily="18" charset="0"/>
            <a:cs typeface="Times New Roman" pitchFamily="18" charset="0"/>
          </a:endParaRPr>
        </a:p>
      </dsp:txBody>
      <dsp:txXfrm>
        <a:off x="416095" y="1384467"/>
        <a:ext cx="2017081" cy="2017081"/>
      </dsp:txXfrm>
    </dsp:sp>
    <dsp:sp modelId="{268DF257-BBA7-413C-91A8-1D4276255384}">
      <dsp:nvSpPr>
        <dsp:cNvPr id="0" name=""/>
        <dsp:cNvSpPr/>
      </dsp:nvSpPr>
      <dsp:spPr>
        <a:xfrm>
          <a:off x="2559847" y="850037"/>
          <a:ext cx="412710" cy="514834"/>
        </a:xfrm>
        <a:prstGeom prst="rightArrow">
          <a:avLst>
            <a:gd name="adj1" fmla="val 60000"/>
            <a:gd name="adj2" fmla="val 50000"/>
          </a:avLst>
        </a:prstGeom>
        <a:gradFill rotWithShape="0">
          <a:gsLst>
            <a:gs pos="0">
              <a:schemeClr val="accent6">
                <a:tint val="60000"/>
                <a:hueOff val="0"/>
                <a:satOff val="0"/>
                <a:lumOff val="0"/>
                <a:alphaOff val="0"/>
                <a:shade val="45000"/>
                <a:satMod val="155000"/>
              </a:schemeClr>
            </a:gs>
            <a:gs pos="60000">
              <a:schemeClr val="accent6">
                <a:tint val="60000"/>
                <a:hueOff val="0"/>
                <a:satOff val="0"/>
                <a:lumOff val="0"/>
                <a:alphaOff val="0"/>
                <a:shade val="95000"/>
                <a:satMod val="150000"/>
              </a:schemeClr>
            </a:gs>
            <a:gs pos="100000">
              <a:schemeClr val="accent6">
                <a:tint val="60000"/>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ru-RU" sz="2300" kern="1200">
            <a:latin typeface="Times New Roman" pitchFamily="18" charset="0"/>
            <a:cs typeface="Times New Roman" pitchFamily="18" charset="0"/>
          </a:endParaRPr>
        </a:p>
      </dsp:txBody>
      <dsp:txXfrm>
        <a:off x="2559847" y="953004"/>
        <a:ext cx="288897" cy="308900"/>
      </dsp:txXfrm>
    </dsp:sp>
    <dsp:sp modelId="{9C7D6A77-CDB1-46AA-BB4B-541F35A5AFC1}">
      <dsp:nvSpPr>
        <dsp:cNvPr id="0" name=""/>
        <dsp:cNvSpPr/>
      </dsp:nvSpPr>
      <dsp:spPr>
        <a:xfrm>
          <a:off x="3326308" y="36159"/>
          <a:ext cx="2142589" cy="2142589"/>
        </a:xfrm>
        <a:prstGeom prst="roundRect">
          <a:avLst>
            <a:gd name="adj" fmla="val 10000"/>
          </a:avLst>
        </a:prstGeom>
        <a:blipFill rotWithShape="0">
          <a:blip xmlns:r="http://schemas.openxmlformats.org/officeDocument/2006/relationships" r:embed="rId2"/>
          <a:stretch>
            <a:fillRect/>
          </a:stretch>
        </a:blipFill>
        <a:ln>
          <a:noFill/>
        </a:ln>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dsp:spPr>
      <dsp:style>
        <a:lnRef idx="0">
          <a:scrgbClr r="0" g="0" b="0"/>
        </a:lnRef>
        <a:fillRef idx="1">
          <a:scrgbClr r="0" g="0" b="0"/>
        </a:fillRef>
        <a:effectRef idx="3">
          <a:scrgbClr r="0" g="0" b="0"/>
        </a:effectRef>
        <a:fontRef idx="minor"/>
      </dsp:style>
    </dsp:sp>
    <dsp:sp modelId="{03FD9C07-240F-4F36-B089-EB755949A654}">
      <dsp:nvSpPr>
        <dsp:cNvPr id="0" name=""/>
        <dsp:cNvSpPr/>
      </dsp:nvSpPr>
      <dsp:spPr>
        <a:xfrm>
          <a:off x="3675102" y="1321713"/>
          <a:ext cx="2142589" cy="2142589"/>
        </a:xfrm>
        <a:prstGeom prst="roundRect">
          <a:avLst>
            <a:gd name="adj" fmla="val 10000"/>
          </a:avLst>
        </a:prstGeom>
        <a:solidFill>
          <a:srgbClr val="00B050"/>
        </a:solidFill>
        <a:ln>
          <a:noFill/>
        </a:ln>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t" anchorCtr="0">
          <a:noAutofit/>
        </a:bodyPr>
        <a:lstStyle/>
        <a:p>
          <a:pPr lvl="0" algn="l" defTabSz="977900">
            <a:lnSpc>
              <a:spcPct val="90000"/>
            </a:lnSpc>
            <a:spcBef>
              <a:spcPct val="0"/>
            </a:spcBef>
            <a:spcAft>
              <a:spcPct val="35000"/>
            </a:spcAft>
          </a:pPr>
          <a:r>
            <a:rPr lang="ru-RU" sz="2200" kern="1200" dirty="0" smtClean="0">
              <a:latin typeface="Times New Roman" pitchFamily="18" charset="0"/>
              <a:cs typeface="Times New Roman" pitchFamily="18" charset="0"/>
            </a:rPr>
            <a:t>Вторичное излучение</a:t>
          </a:r>
          <a:endParaRPr lang="ru-RU" sz="2200" kern="1200" dirty="0">
            <a:latin typeface="Times New Roman" pitchFamily="18" charset="0"/>
            <a:cs typeface="Times New Roman" pitchFamily="18" charset="0"/>
          </a:endParaRPr>
        </a:p>
        <a:p>
          <a:pPr marL="228600" lvl="1" indent="-228600" algn="l" defTabSz="889000">
            <a:lnSpc>
              <a:spcPct val="90000"/>
            </a:lnSpc>
            <a:spcBef>
              <a:spcPct val="0"/>
            </a:spcBef>
            <a:spcAft>
              <a:spcPct val="15000"/>
            </a:spcAft>
            <a:buChar char="••"/>
          </a:pPr>
          <a:r>
            <a:rPr lang="ru-RU" sz="2000" kern="1200" dirty="0" smtClean="0">
              <a:latin typeface="Times New Roman" pitchFamily="18" charset="0"/>
              <a:cs typeface="Times New Roman" pitchFamily="18" charset="0"/>
            </a:rPr>
            <a:t>тритий</a:t>
          </a:r>
          <a:endParaRPr lang="ru-RU" sz="2000" kern="1200" dirty="0">
            <a:latin typeface="Times New Roman" pitchFamily="18" charset="0"/>
            <a:cs typeface="Times New Roman" pitchFamily="18" charset="0"/>
          </a:endParaRPr>
        </a:p>
        <a:p>
          <a:pPr marL="228600" lvl="1" indent="-228600" algn="l" defTabSz="889000">
            <a:lnSpc>
              <a:spcPct val="90000"/>
            </a:lnSpc>
            <a:spcBef>
              <a:spcPct val="0"/>
            </a:spcBef>
            <a:spcAft>
              <a:spcPct val="15000"/>
            </a:spcAft>
            <a:buChar char="••"/>
          </a:pPr>
          <a:r>
            <a:rPr lang="ru-RU" sz="2000" kern="1200" smtClean="0">
              <a:latin typeface="Times New Roman" pitchFamily="18" charset="0"/>
              <a:cs typeface="Times New Roman" pitchFamily="18" charset="0"/>
            </a:rPr>
            <a:t>углерод-14</a:t>
          </a:r>
          <a:endParaRPr lang="ru-RU" sz="2000" kern="1200" dirty="0">
            <a:latin typeface="Times New Roman" pitchFamily="18" charset="0"/>
            <a:cs typeface="Times New Roman" pitchFamily="18" charset="0"/>
          </a:endParaRPr>
        </a:p>
        <a:p>
          <a:pPr marL="228600" lvl="1" indent="-228600" algn="l" defTabSz="889000">
            <a:lnSpc>
              <a:spcPct val="90000"/>
            </a:lnSpc>
            <a:spcBef>
              <a:spcPct val="0"/>
            </a:spcBef>
            <a:spcAft>
              <a:spcPct val="15000"/>
            </a:spcAft>
            <a:buChar char="••"/>
          </a:pPr>
          <a:r>
            <a:rPr lang="ru-RU" sz="2000" kern="1200" smtClean="0">
              <a:latin typeface="Times New Roman" pitchFamily="18" charset="0"/>
              <a:cs typeface="Times New Roman" pitchFamily="18" charset="0"/>
            </a:rPr>
            <a:t>Др. частицы и фотоны</a:t>
          </a:r>
          <a:endParaRPr lang="ru-RU" sz="2000" kern="1200" dirty="0">
            <a:latin typeface="Times New Roman" pitchFamily="18" charset="0"/>
            <a:cs typeface="Times New Roman" pitchFamily="18" charset="0"/>
          </a:endParaRPr>
        </a:p>
      </dsp:txBody>
      <dsp:txXfrm>
        <a:off x="3737856" y="1384467"/>
        <a:ext cx="2017081" cy="2017081"/>
      </dsp:txXfrm>
    </dsp:sp>
    <dsp:sp modelId="{FC4777D8-794A-4C86-9666-3478944DE6E8}">
      <dsp:nvSpPr>
        <dsp:cNvPr id="0" name=""/>
        <dsp:cNvSpPr/>
      </dsp:nvSpPr>
      <dsp:spPr>
        <a:xfrm>
          <a:off x="5881607" y="850037"/>
          <a:ext cx="412710" cy="514834"/>
        </a:xfrm>
        <a:prstGeom prst="rightArrow">
          <a:avLst>
            <a:gd name="adj1" fmla="val 60000"/>
            <a:gd name="adj2" fmla="val 50000"/>
          </a:avLst>
        </a:prstGeom>
        <a:solidFill>
          <a:srgbClr val="00B050"/>
        </a:solidFill>
        <a:ln>
          <a:noFill/>
        </a:ln>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ru-RU" sz="2300" kern="1200">
            <a:latin typeface="Times New Roman" pitchFamily="18" charset="0"/>
            <a:cs typeface="Times New Roman" pitchFamily="18" charset="0"/>
          </a:endParaRPr>
        </a:p>
      </dsp:txBody>
      <dsp:txXfrm>
        <a:off x="5881607" y="953004"/>
        <a:ext cx="288897" cy="308900"/>
      </dsp:txXfrm>
    </dsp:sp>
    <dsp:sp modelId="{751683E3-F7D3-4098-82CC-85878B9E5701}">
      <dsp:nvSpPr>
        <dsp:cNvPr id="0" name=""/>
        <dsp:cNvSpPr/>
      </dsp:nvSpPr>
      <dsp:spPr>
        <a:xfrm>
          <a:off x="6648069" y="36159"/>
          <a:ext cx="2142589" cy="2142589"/>
        </a:xfrm>
        <a:prstGeom prst="roundRect">
          <a:avLst>
            <a:gd name="adj" fmla="val 10000"/>
          </a:avLst>
        </a:prstGeom>
        <a:blipFill rotWithShape="0">
          <a:blip xmlns:r="http://schemas.openxmlformats.org/officeDocument/2006/relationships" r:embed="rId3"/>
          <a:stretch>
            <a:fillRect/>
          </a:stretch>
        </a:blipFill>
        <a:ln>
          <a:noFill/>
        </a:ln>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dsp:spPr>
      <dsp:style>
        <a:lnRef idx="0">
          <a:scrgbClr r="0" g="0" b="0"/>
        </a:lnRef>
        <a:fillRef idx="1">
          <a:scrgbClr r="0" g="0" b="0"/>
        </a:fillRef>
        <a:effectRef idx="3">
          <a:scrgbClr r="0" g="0" b="0"/>
        </a:effectRef>
        <a:fontRef idx="minor"/>
      </dsp:style>
    </dsp:sp>
    <dsp:sp modelId="{E8873BA8-9E4A-4A7B-A0E0-7ABA14A7B614}">
      <dsp:nvSpPr>
        <dsp:cNvPr id="0" name=""/>
        <dsp:cNvSpPr/>
      </dsp:nvSpPr>
      <dsp:spPr>
        <a:xfrm>
          <a:off x="6996862" y="1321713"/>
          <a:ext cx="2142589" cy="2142589"/>
        </a:xfrm>
        <a:prstGeom prst="roundRect">
          <a:avLst>
            <a:gd name="adj" fmla="val 10000"/>
          </a:avLst>
        </a:prstGeom>
        <a:solidFill>
          <a:srgbClr val="7030A0"/>
        </a:solidFill>
        <a:ln>
          <a:noFill/>
        </a:ln>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t" anchorCtr="0">
          <a:noAutofit/>
        </a:bodyPr>
        <a:lstStyle/>
        <a:p>
          <a:pPr lvl="0" algn="l" defTabSz="933450">
            <a:lnSpc>
              <a:spcPct val="90000"/>
            </a:lnSpc>
            <a:spcBef>
              <a:spcPct val="0"/>
            </a:spcBef>
            <a:spcAft>
              <a:spcPct val="35000"/>
            </a:spcAft>
          </a:pPr>
          <a:r>
            <a:rPr lang="ru-RU" sz="2100" kern="1200" smtClean="0">
              <a:latin typeface="Times New Roman" pitchFamily="18" charset="0"/>
              <a:cs typeface="Times New Roman" pitchFamily="18" charset="0"/>
            </a:rPr>
            <a:t>Изменение ДНК</a:t>
          </a:r>
          <a:endParaRPr lang="ru-RU" sz="2100" kern="1200" dirty="0">
            <a:latin typeface="Times New Roman" pitchFamily="18" charset="0"/>
            <a:cs typeface="Times New Roman" pitchFamily="18" charset="0"/>
          </a:endParaRPr>
        </a:p>
        <a:p>
          <a:pPr marL="171450" lvl="1" indent="-171450" algn="l" defTabSz="800100">
            <a:lnSpc>
              <a:spcPct val="90000"/>
            </a:lnSpc>
            <a:spcBef>
              <a:spcPct val="0"/>
            </a:spcBef>
            <a:spcAft>
              <a:spcPct val="15000"/>
            </a:spcAft>
            <a:buChar char="••"/>
          </a:pPr>
          <a:r>
            <a:rPr lang="ru-RU" sz="1800" kern="1200" dirty="0" smtClean="0">
              <a:latin typeface="Times New Roman" pitchFamily="18" charset="0"/>
              <a:cs typeface="Times New Roman" pitchFamily="18" charset="0"/>
            </a:rPr>
            <a:t>углерод-14 замещает азот-14</a:t>
          </a:r>
          <a:endParaRPr lang="ru-RU" sz="1800" kern="1200" dirty="0">
            <a:latin typeface="Times New Roman" pitchFamily="18" charset="0"/>
            <a:cs typeface="Times New Roman" pitchFamily="18" charset="0"/>
          </a:endParaRPr>
        </a:p>
        <a:p>
          <a:pPr marL="171450" lvl="1" indent="-171450" algn="l" defTabSz="800100">
            <a:lnSpc>
              <a:spcPct val="90000"/>
            </a:lnSpc>
            <a:spcBef>
              <a:spcPct val="0"/>
            </a:spcBef>
            <a:spcAft>
              <a:spcPct val="15000"/>
            </a:spcAft>
            <a:buChar char="••"/>
          </a:pPr>
          <a:r>
            <a:rPr lang="ru-RU" sz="1800" kern="1200" smtClean="0">
              <a:latin typeface="Times New Roman" pitchFamily="18" charset="0"/>
              <a:cs typeface="Times New Roman" pitchFamily="18" charset="0"/>
            </a:rPr>
            <a:t>период полувывода 200 суток</a:t>
          </a:r>
          <a:endParaRPr lang="ru-RU" sz="1800" kern="1200" dirty="0">
            <a:latin typeface="Times New Roman" pitchFamily="18" charset="0"/>
            <a:cs typeface="Times New Roman" pitchFamily="18" charset="0"/>
          </a:endParaRPr>
        </a:p>
      </dsp:txBody>
      <dsp:txXfrm>
        <a:off x="7059616" y="1384467"/>
        <a:ext cx="2017081" cy="201708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24B299-BA1E-43BD-B94D-574AA96A2367}">
      <dsp:nvSpPr>
        <dsp:cNvPr id="0" name=""/>
        <dsp:cNvSpPr/>
      </dsp:nvSpPr>
      <dsp:spPr>
        <a:xfrm rot="5400000">
          <a:off x="-127488" y="127674"/>
          <a:ext cx="849921" cy="594945"/>
        </a:xfrm>
        <a:prstGeom prst="chevron">
          <a:avLst/>
        </a:prstGeom>
        <a:solidFill>
          <a:srgbClr val="CC0000"/>
        </a:solidFill>
        <a:ln w="425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solidFill>
                <a:schemeClr val="bg2"/>
              </a:solidFill>
              <a:latin typeface="Times New Roman" pitchFamily="18" charset="0"/>
              <a:cs typeface="Times New Roman" pitchFamily="18" charset="0"/>
            </a:rPr>
            <a:t>1</a:t>
          </a:r>
          <a:endParaRPr lang="ru-RU" sz="1700" kern="1200" dirty="0">
            <a:solidFill>
              <a:schemeClr val="bg2"/>
            </a:solidFill>
            <a:latin typeface="Times New Roman" pitchFamily="18" charset="0"/>
            <a:cs typeface="Times New Roman" pitchFamily="18" charset="0"/>
          </a:endParaRPr>
        </a:p>
      </dsp:txBody>
      <dsp:txXfrm rot="-5400000">
        <a:off x="1" y="297659"/>
        <a:ext cx="594945" cy="254976"/>
      </dsp:txXfrm>
    </dsp:sp>
    <dsp:sp modelId="{5982AE82-7813-4EC3-8AFD-1579CF6CEC25}">
      <dsp:nvSpPr>
        <dsp:cNvPr id="0" name=""/>
        <dsp:cNvSpPr/>
      </dsp:nvSpPr>
      <dsp:spPr>
        <a:xfrm rot="5400000">
          <a:off x="1842901" y="-1247770"/>
          <a:ext cx="552449" cy="3048360"/>
        </a:xfrm>
        <a:prstGeom prst="round2SameRect">
          <a:avLst/>
        </a:prstGeom>
        <a:solidFill>
          <a:schemeClr val="bg2">
            <a:alpha val="90000"/>
          </a:schemeClr>
        </a:solidFill>
        <a:ln w="425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ru-RU" sz="2000" kern="1200" dirty="0" smtClean="0">
              <a:latin typeface="Times New Roman" pitchFamily="18" charset="0"/>
              <a:cs typeface="Times New Roman" pitchFamily="18" charset="0"/>
            </a:rPr>
            <a:t>Тепловые нейтроны</a:t>
          </a:r>
          <a:endParaRPr lang="ru-RU" sz="2000" kern="1200" dirty="0">
            <a:latin typeface="Times New Roman" pitchFamily="18" charset="0"/>
            <a:cs typeface="Times New Roman" pitchFamily="18" charset="0"/>
          </a:endParaRPr>
        </a:p>
      </dsp:txBody>
      <dsp:txXfrm rot="-5400000">
        <a:off x="594946" y="27153"/>
        <a:ext cx="3021392" cy="498513"/>
      </dsp:txXfrm>
    </dsp:sp>
    <dsp:sp modelId="{0F96A048-6F6D-4873-AA3C-CDFB8E036730}">
      <dsp:nvSpPr>
        <dsp:cNvPr id="0" name=""/>
        <dsp:cNvSpPr/>
      </dsp:nvSpPr>
      <dsp:spPr>
        <a:xfrm rot="5400000">
          <a:off x="-127488" y="809804"/>
          <a:ext cx="849921" cy="594945"/>
        </a:xfrm>
        <a:prstGeom prst="chevron">
          <a:avLst/>
        </a:prstGeom>
        <a:solidFill>
          <a:srgbClr val="92D050"/>
        </a:solidFill>
        <a:ln w="425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ru-RU" sz="1700" kern="1200" dirty="0" smtClean="0">
              <a:solidFill>
                <a:schemeClr val="bg2"/>
              </a:solidFill>
              <a:latin typeface="Times New Roman" pitchFamily="18" charset="0"/>
              <a:cs typeface="Times New Roman" pitchFamily="18" charset="0"/>
            </a:rPr>
            <a:t>2</a:t>
          </a:r>
          <a:endParaRPr lang="ru-RU" sz="1700" kern="1200" dirty="0">
            <a:solidFill>
              <a:schemeClr val="bg2"/>
            </a:solidFill>
            <a:latin typeface="Times New Roman" pitchFamily="18" charset="0"/>
            <a:cs typeface="Times New Roman" pitchFamily="18" charset="0"/>
          </a:endParaRPr>
        </a:p>
      </dsp:txBody>
      <dsp:txXfrm rot="-5400000">
        <a:off x="1" y="979789"/>
        <a:ext cx="594945" cy="254976"/>
      </dsp:txXfrm>
    </dsp:sp>
    <dsp:sp modelId="{355782CA-20A3-45B8-8063-057A2B564CE2}">
      <dsp:nvSpPr>
        <dsp:cNvPr id="0" name=""/>
        <dsp:cNvSpPr/>
      </dsp:nvSpPr>
      <dsp:spPr>
        <a:xfrm rot="5400000">
          <a:off x="1842901" y="-565639"/>
          <a:ext cx="552449" cy="3048360"/>
        </a:xfrm>
        <a:prstGeom prst="round2SameRect">
          <a:avLst/>
        </a:prstGeom>
        <a:solidFill>
          <a:schemeClr val="bg2">
            <a:alpha val="90000"/>
          </a:schemeClr>
        </a:solidFill>
        <a:ln w="425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ru-RU" sz="2000" kern="1200" dirty="0" smtClean="0">
              <a:latin typeface="Times New Roman" pitchFamily="18" charset="0"/>
              <a:cs typeface="Times New Roman" pitchFamily="18" charset="0"/>
            </a:rPr>
            <a:t>Резонансные нейтроны</a:t>
          </a:r>
          <a:endParaRPr lang="ru-RU" sz="2000" kern="1200" dirty="0">
            <a:latin typeface="Times New Roman" pitchFamily="18" charset="0"/>
            <a:cs typeface="Times New Roman" pitchFamily="18" charset="0"/>
          </a:endParaRPr>
        </a:p>
      </dsp:txBody>
      <dsp:txXfrm rot="-5400000">
        <a:off x="594946" y="709284"/>
        <a:ext cx="3021392" cy="498513"/>
      </dsp:txXfrm>
    </dsp:sp>
    <dsp:sp modelId="{79BE5EC5-BAB3-4DAF-B034-9BE8ADC0361E}">
      <dsp:nvSpPr>
        <dsp:cNvPr id="0" name=""/>
        <dsp:cNvSpPr/>
      </dsp:nvSpPr>
      <dsp:spPr>
        <a:xfrm rot="5400000">
          <a:off x="-127488" y="1491934"/>
          <a:ext cx="849921" cy="594945"/>
        </a:xfrm>
        <a:prstGeom prst="chevron">
          <a:avLst/>
        </a:prstGeom>
        <a:solidFill>
          <a:srgbClr val="7030A0"/>
        </a:solidFill>
        <a:ln w="425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solidFill>
                <a:schemeClr val="bg2"/>
              </a:solidFill>
              <a:latin typeface="Times New Roman" pitchFamily="18" charset="0"/>
              <a:cs typeface="Times New Roman" pitchFamily="18" charset="0"/>
            </a:rPr>
            <a:t>3</a:t>
          </a:r>
          <a:endParaRPr lang="ru-RU" sz="1700" kern="1200" dirty="0">
            <a:solidFill>
              <a:schemeClr val="bg2"/>
            </a:solidFill>
            <a:latin typeface="Times New Roman" pitchFamily="18" charset="0"/>
            <a:cs typeface="Times New Roman" pitchFamily="18" charset="0"/>
          </a:endParaRPr>
        </a:p>
      </dsp:txBody>
      <dsp:txXfrm rot="-5400000">
        <a:off x="1" y="1661919"/>
        <a:ext cx="594945" cy="254976"/>
      </dsp:txXfrm>
    </dsp:sp>
    <dsp:sp modelId="{1DEF29B3-8EB4-48FC-922C-07EC5F6E6332}">
      <dsp:nvSpPr>
        <dsp:cNvPr id="0" name=""/>
        <dsp:cNvSpPr/>
      </dsp:nvSpPr>
      <dsp:spPr>
        <a:xfrm rot="5400000">
          <a:off x="1842901" y="116490"/>
          <a:ext cx="552449" cy="3048360"/>
        </a:xfrm>
        <a:prstGeom prst="round2SameRect">
          <a:avLst/>
        </a:prstGeom>
        <a:solidFill>
          <a:schemeClr val="bg2">
            <a:alpha val="90000"/>
          </a:schemeClr>
        </a:solidFill>
        <a:ln w="425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ru-RU" sz="2000" kern="1200" dirty="0" smtClean="0">
              <a:latin typeface="Times New Roman" pitchFamily="18" charset="0"/>
              <a:cs typeface="Times New Roman" pitchFamily="18" charset="0"/>
            </a:rPr>
            <a:t>Быстрые нейтроны</a:t>
          </a:r>
          <a:endParaRPr lang="ru-RU" sz="2000" kern="1200" dirty="0">
            <a:latin typeface="Times New Roman" pitchFamily="18" charset="0"/>
            <a:cs typeface="Times New Roman" pitchFamily="18" charset="0"/>
          </a:endParaRPr>
        </a:p>
      </dsp:txBody>
      <dsp:txXfrm rot="-5400000">
        <a:off x="594946" y="1391413"/>
        <a:ext cx="3021392" cy="49851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692E68-C5C3-41C2-9F66-7968606FA2FE}">
      <dsp:nvSpPr>
        <dsp:cNvPr id="0" name=""/>
        <dsp:cNvSpPr/>
      </dsp:nvSpPr>
      <dsp:spPr>
        <a:xfrm>
          <a:off x="0" y="5075"/>
          <a:ext cx="8786874" cy="468000"/>
        </a:xfrm>
        <a:prstGeom prst="roundRect">
          <a:avLst/>
        </a:prstGeom>
        <a:solidFill>
          <a:srgbClr val="92D050"/>
        </a:solidFill>
        <a:ln w="425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ru-RU" sz="2000" b="1" i="1" kern="1200" dirty="0" smtClean="0">
              <a:solidFill>
                <a:schemeClr val="bg2"/>
              </a:solidFill>
              <a:latin typeface="Times New Roman" pitchFamily="18" charset="0"/>
              <a:cs typeface="Times New Roman" pitchFamily="18" charset="0"/>
            </a:rPr>
            <a:t>Реактор Большой Мощности Канальный-1000 (РБМК-1000)</a:t>
          </a:r>
          <a:r>
            <a:rPr lang="ru-RU" sz="2000" kern="1200" dirty="0" smtClean="0">
              <a:solidFill>
                <a:schemeClr val="bg2"/>
              </a:solidFill>
              <a:latin typeface="Times New Roman" pitchFamily="18" charset="0"/>
              <a:cs typeface="Times New Roman" pitchFamily="18" charset="0"/>
            </a:rPr>
            <a:t>, 1000 МВт</a:t>
          </a:r>
          <a:r>
            <a:rPr lang="ru-RU" sz="2000" kern="1200" dirty="0" smtClean="0">
              <a:latin typeface="Times New Roman" pitchFamily="18" charset="0"/>
              <a:cs typeface="Times New Roman" pitchFamily="18" charset="0"/>
            </a:rPr>
            <a:t>.</a:t>
          </a:r>
          <a:endParaRPr lang="ru-RU" sz="2000" kern="1200" dirty="0">
            <a:latin typeface="Times New Roman" pitchFamily="18" charset="0"/>
            <a:cs typeface="Times New Roman" pitchFamily="18" charset="0"/>
          </a:endParaRPr>
        </a:p>
      </dsp:txBody>
      <dsp:txXfrm>
        <a:off x="22846" y="27921"/>
        <a:ext cx="8741182" cy="422308"/>
      </dsp:txXfrm>
    </dsp:sp>
    <dsp:sp modelId="{64B75F03-AF65-43B1-9CAD-DE2179DA6A36}">
      <dsp:nvSpPr>
        <dsp:cNvPr id="0" name=""/>
        <dsp:cNvSpPr/>
      </dsp:nvSpPr>
      <dsp:spPr>
        <a:xfrm>
          <a:off x="0" y="473075"/>
          <a:ext cx="8786874" cy="853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8983"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ru-RU" sz="2000" kern="1200" dirty="0" smtClean="0">
              <a:solidFill>
                <a:schemeClr val="bg2"/>
              </a:solidFill>
              <a:latin typeface="Times New Roman" pitchFamily="18" charset="0"/>
              <a:cs typeface="Times New Roman" pitchFamily="18" charset="0"/>
            </a:rPr>
            <a:t>Вода в реакторе нагревается до температуры близкой к кипению и далее направляется в сепаратор, где отделяется от пара, который вращает турбину и вырабатывает электрический ток.</a:t>
          </a:r>
          <a:endParaRPr lang="ru-RU" sz="2000" kern="1200" dirty="0">
            <a:solidFill>
              <a:schemeClr val="bg2"/>
            </a:solidFill>
            <a:latin typeface="Times New Roman" pitchFamily="18" charset="0"/>
            <a:cs typeface="Times New Roman" pitchFamily="18" charset="0"/>
          </a:endParaRPr>
        </a:p>
      </dsp:txBody>
      <dsp:txXfrm>
        <a:off x="0" y="473075"/>
        <a:ext cx="8786874" cy="853875"/>
      </dsp:txXfrm>
    </dsp:sp>
    <dsp:sp modelId="{46291382-1427-4CA5-AF2A-D42E9A242C46}">
      <dsp:nvSpPr>
        <dsp:cNvPr id="0" name=""/>
        <dsp:cNvSpPr/>
      </dsp:nvSpPr>
      <dsp:spPr>
        <a:xfrm>
          <a:off x="0" y="1326950"/>
          <a:ext cx="8786874" cy="468000"/>
        </a:xfrm>
        <a:prstGeom prst="roundRect">
          <a:avLst/>
        </a:prstGeom>
        <a:solidFill>
          <a:srgbClr val="7030A0"/>
        </a:solidFill>
        <a:ln w="425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ru-RU" sz="2000" b="1" i="1" kern="1200" dirty="0" err="1" smtClean="0">
              <a:solidFill>
                <a:schemeClr val="bg2"/>
              </a:solidFill>
              <a:latin typeface="Times New Roman" pitchFamily="18" charset="0"/>
              <a:cs typeface="Times New Roman" pitchFamily="18" charset="0"/>
            </a:rPr>
            <a:t>Водо-Водяной</a:t>
          </a:r>
          <a:r>
            <a:rPr lang="ru-RU" sz="2000" b="1" i="1" kern="1200" dirty="0" smtClean="0">
              <a:solidFill>
                <a:schemeClr val="bg2"/>
              </a:solidFill>
              <a:latin typeface="Times New Roman" pitchFamily="18" charset="0"/>
              <a:cs typeface="Times New Roman" pitchFamily="18" charset="0"/>
            </a:rPr>
            <a:t> Энергетический Реактор-440 (ВВЭР-440)</a:t>
          </a:r>
          <a:r>
            <a:rPr lang="ru-RU" sz="2000" kern="1200" dirty="0" smtClean="0">
              <a:solidFill>
                <a:schemeClr val="bg2"/>
              </a:solidFill>
              <a:latin typeface="Times New Roman" pitchFamily="18" charset="0"/>
              <a:cs typeface="Times New Roman" pitchFamily="18" charset="0"/>
            </a:rPr>
            <a:t>, 1000 МВт</a:t>
          </a:r>
          <a:r>
            <a:rPr lang="ru-RU" sz="2000" kern="1200" dirty="0" smtClean="0">
              <a:latin typeface="Times New Roman" pitchFamily="18" charset="0"/>
              <a:cs typeface="Times New Roman" pitchFamily="18" charset="0"/>
            </a:rPr>
            <a:t>.</a:t>
          </a:r>
          <a:endParaRPr lang="ru-RU" sz="2000" kern="1200" dirty="0">
            <a:latin typeface="Times New Roman" pitchFamily="18" charset="0"/>
            <a:cs typeface="Times New Roman" pitchFamily="18" charset="0"/>
          </a:endParaRPr>
        </a:p>
      </dsp:txBody>
      <dsp:txXfrm>
        <a:off x="22846" y="1349796"/>
        <a:ext cx="8741182" cy="422308"/>
      </dsp:txXfrm>
    </dsp:sp>
    <dsp:sp modelId="{B92DCD3B-B738-414C-8D72-A1F947270E6C}">
      <dsp:nvSpPr>
        <dsp:cNvPr id="0" name=""/>
        <dsp:cNvSpPr/>
      </dsp:nvSpPr>
      <dsp:spPr>
        <a:xfrm>
          <a:off x="0" y="1794950"/>
          <a:ext cx="8786874" cy="1914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8983"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ru-RU" sz="2000" kern="1200" dirty="0" smtClean="0">
              <a:solidFill>
                <a:schemeClr val="bg2"/>
              </a:solidFill>
              <a:latin typeface="Times New Roman" pitchFamily="18" charset="0"/>
              <a:cs typeface="Times New Roman" pitchFamily="18" charset="0"/>
            </a:rPr>
            <a:t>В водо-водяном энергетическом реакторе имеются 2 контура. В первом контуре вода нагревается в активной зоне, но в пар не превращается, т.к. находится под высоким давлением. Нагретая вода первого контура поступает в </a:t>
          </a:r>
          <a:r>
            <a:rPr lang="ru-RU" sz="2000" kern="1200" dirty="0" err="1" smtClean="0">
              <a:solidFill>
                <a:schemeClr val="bg2"/>
              </a:solidFill>
              <a:latin typeface="Times New Roman" pitchFamily="18" charset="0"/>
              <a:cs typeface="Times New Roman" pitchFamily="18" charset="0"/>
            </a:rPr>
            <a:t>теплообенник</a:t>
          </a:r>
          <a:r>
            <a:rPr lang="ru-RU" sz="2000" kern="1200" dirty="0" smtClean="0">
              <a:solidFill>
                <a:schemeClr val="bg2"/>
              </a:solidFill>
              <a:latin typeface="Times New Roman" pitchFamily="18" charset="0"/>
              <a:cs typeface="Times New Roman" pitchFamily="18" charset="0"/>
            </a:rPr>
            <a:t>, где отдаёт тепло воде второго контура. После этого пар со второго контура подаётся на турбину, который вырабатывает электрическую энергию. В водяных энергетических реакторах за счёт двух контуров охлаждения повышается надёжность их работы.</a:t>
          </a:r>
          <a:endParaRPr lang="ru-RU" sz="2000" kern="1200" dirty="0">
            <a:solidFill>
              <a:schemeClr val="bg2"/>
            </a:solidFill>
            <a:latin typeface="Times New Roman" pitchFamily="18" charset="0"/>
            <a:cs typeface="Times New Roman" pitchFamily="18" charset="0"/>
          </a:endParaRPr>
        </a:p>
      </dsp:txBody>
      <dsp:txXfrm>
        <a:off x="0" y="1794950"/>
        <a:ext cx="8786874" cy="19147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A8B0BB-0559-4F87-83C5-D1ABA314A0B3}">
      <dsp:nvSpPr>
        <dsp:cNvPr id="0" name=""/>
        <dsp:cNvSpPr/>
      </dsp:nvSpPr>
      <dsp:spPr>
        <a:xfrm>
          <a:off x="704307" y="0"/>
          <a:ext cx="1965973" cy="1474480"/>
        </a:xfrm>
        <a:prstGeom prst="upArrow">
          <a:avLst/>
        </a:prstGeom>
        <a:solidFill>
          <a:schemeClr val="accent6">
            <a:lumMod val="60000"/>
            <a:lumOff val="40000"/>
          </a:schemeClr>
        </a:solidFill>
        <a:ln w="425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7C7BDE-F734-438E-9C5B-F32A456C18F7}">
      <dsp:nvSpPr>
        <dsp:cNvPr id="0" name=""/>
        <dsp:cNvSpPr/>
      </dsp:nvSpPr>
      <dsp:spPr>
        <a:xfrm>
          <a:off x="2729260" y="0"/>
          <a:ext cx="5120640" cy="1474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0" rIns="142240" bIns="142240" numCol="1" spcCol="1270" anchor="ctr" anchorCtr="0">
          <a:noAutofit/>
        </a:bodyPr>
        <a:lstStyle/>
        <a:p>
          <a:pPr lvl="0" algn="l" defTabSz="889000">
            <a:lnSpc>
              <a:spcPct val="90000"/>
            </a:lnSpc>
            <a:spcBef>
              <a:spcPct val="0"/>
            </a:spcBef>
            <a:spcAft>
              <a:spcPct val="35000"/>
            </a:spcAft>
          </a:pPr>
          <a:r>
            <a:rPr lang="ru-RU" sz="2000" kern="1200" dirty="0" smtClean="0">
              <a:solidFill>
                <a:schemeClr val="bg2"/>
              </a:solidFill>
              <a:latin typeface="Times New Roman" pitchFamily="18" charset="0"/>
              <a:cs typeface="Times New Roman" pitchFamily="18" charset="0"/>
            </a:rPr>
            <a:t>Реакторы с положительным температурным коэффициентом при внешних возмущениях требуют включения системы регулирования.</a:t>
          </a:r>
          <a:endParaRPr lang="ru-RU" sz="2000" kern="1200" dirty="0">
            <a:solidFill>
              <a:schemeClr val="bg2"/>
            </a:solidFill>
            <a:latin typeface="Times New Roman" pitchFamily="18" charset="0"/>
            <a:cs typeface="Times New Roman" pitchFamily="18" charset="0"/>
          </a:endParaRPr>
        </a:p>
      </dsp:txBody>
      <dsp:txXfrm>
        <a:off x="2729260" y="0"/>
        <a:ext cx="5120640" cy="1474480"/>
      </dsp:txXfrm>
    </dsp:sp>
    <dsp:sp modelId="{40BB853B-9037-4C43-AF16-234C13451540}">
      <dsp:nvSpPr>
        <dsp:cNvPr id="0" name=""/>
        <dsp:cNvSpPr/>
      </dsp:nvSpPr>
      <dsp:spPr>
        <a:xfrm>
          <a:off x="1294099" y="1597353"/>
          <a:ext cx="1965973" cy="1474480"/>
        </a:xfrm>
        <a:prstGeom prst="downArrow">
          <a:avLst/>
        </a:prstGeom>
        <a:solidFill>
          <a:srgbClr val="92D050"/>
        </a:solidFill>
        <a:ln w="425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3B0205A-AE3E-4F68-B225-9D72A7F162A6}">
      <dsp:nvSpPr>
        <dsp:cNvPr id="0" name=""/>
        <dsp:cNvSpPr/>
      </dsp:nvSpPr>
      <dsp:spPr>
        <a:xfrm>
          <a:off x="3319052" y="1597353"/>
          <a:ext cx="5120640" cy="1474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0" rIns="142240" bIns="142240" numCol="1" spcCol="1270" anchor="ctr" anchorCtr="0">
          <a:noAutofit/>
        </a:bodyPr>
        <a:lstStyle/>
        <a:p>
          <a:pPr lvl="0" algn="l" defTabSz="889000">
            <a:lnSpc>
              <a:spcPct val="90000"/>
            </a:lnSpc>
            <a:spcBef>
              <a:spcPct val="0"/>
            </a:spcBef>
            <a:spcAft>
              <a:spcPct val="35000"/>
            </a:spcAft>
          </a:pPr>
          <a:r>
            <a:rPr lang="ru-RU" sz="2000" kern="1200" dirty="0" smtClean="0">
              <a:solidFill>
                <a:schemeClr val="bg2"/>
              </a:solidFill>
              <a:latin typeface="Times New Roman" pitchFamily="18" charset="0"/>
              <a:cs typeface="Times New Roman" pitchFamily="18" charset="0"/>
            </a:rPr>
            <a:t>Реакторы с отрицательным температурным коэффициентом реактивности в стационарном режиме устойчивы.</a:t>
          </a:r>
          <a:endParaRPr lang="ru-RU" sz="2000" kern="1200" dirty="0">
            <a:solidFill>
              <a:schemeClr val="bg2"/>
            </a:solidFill>
            <a:latin typeface="Times New Roman" pitchFamily="18" charset="0"/>
            <a:cs typeface="Times New Roman" pitchFamily="18" charset="0"/>
          </a:endParaRPr>
        </a:p>
      </dsp:txBody>
      <dsp:txXfrm>
        <a:off x="3319052" y="1597353"/>
        <a:ext cx="5120640" cy="147448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5665CC-63B4-430D-AA57-899E30D51F77}">
      <dsp:nvSpPr>
        <dsp:cNvPr id="0" name=""/>
        <dsp:cNvSpPr/>
      </dsp:nvSpPr>
      <dsp:spPr>
        <a:xfrm>
          <a:off x="287180" y="138892"/>
          <a:ext cx="1723084" cy="957269"/>
        </a:xfrm>
        <a:prstGeom prst="roundRect">
          <a:avLst>
            <a:gd name="adj" fmla="val 10000"/>
          </a:avLst>
        </a:prstGeom>
        <a:solidFill>
          <a:srgbClr val="FFFF00">
            <a:alpha val="90000"/>
          </a:srgbClr>
        </a:solidFill>
        <a:ln w="9525" cap="flat" cmpd="sng" algn="ctr">
          <a:solidFill>
            <a:schemeClr val="accent2">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ru-RU" sz="2000" kern="1200" dirty="0" smtClean="0">
              <a:solidFill>
                <a:schemeClr val="tx1"/>
              </a:solidFill>
              <a:latin typeface="Times New Roman" pitchFamily="18" charset="0"/>
              <a:cs typeface="Times New Roman" pitchFamily="18" charset="0"/>
            </a:rPr>
            <a:t>Отравление </a:t>
          </a:r>
          <a:r>
            <a:rPr lang="ru-RU" sz="2000" kern="1200" smtClean="0">
              <a:solidFill>
                <a:schemeClr val="tx1"/>
              </a:solidFill>
              <a:latin typeface="Times New Roman" pitchFamily="18" charset="0"/>
              <a:cs typeface="Times New Roman" pitchFamily="18" charset="0"/>
            </a:rPr>
            <a:t>и шлакование</a:t>
          </a:r>
          <a:endParaRPr lang="ru-RU" sz="2000" kern="1200" dirty="0">
            <a:solidFill>
              <a:schemeClr val="tx1"/>
            </a:solidFill>
            <a:latin typeface="Times New Roman" pitchFamily="18" charset="0"/>
            <a:cs typeface="Times New Roman" pitchFamily="18" charset="0"/>
          </a:endParaRPr>
        </a:p>
      </dsp:txBody>
      <dsp:txXfrm>
        <a:off x="315217" y="166929"/>
        <a:ext cx="1667010" cy="901195"/>
      </dsp:txXfrm>
    </dsp:sp>
    <dsp:sp modelId="{6CC33CB8-1467-46C8-8C4B-2B53EF2C6CC8}">
      <dsp:nvSpPr>
        <dsp:cNvPr id="0" name=""/>
        <dsp:cNvSpPr/>
      </dsp:nvSpPr>
      <dsp:spPr>
        <a:xfrm>
          <a:off x="2776080" y="138892"/>
          <a:ext cx="1723084" cy="957269"/>
        </a:xfrm>
        <a:prstGeom prst="roundRect">
          <a:avLst>
            <a:gd name="adj" fmla="val 10000"/>
          </a:avLst>
        </a:prstGeom>
        <a:solidFill>
          <a:schemeClr val="accent6">
            <a:lumMod val="20000"/>
            <a:lumOff val="80000"/>
            <a:alpha val="90000"/>
          </a:schemeClr>
        </a:solidFill>
        <a:ln w="9525" cap="flat" cmpd="sng" algn="ctr">
          <a:solidFill>
            <a:schemeClr val="accent3">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ru-RU" sz="2000" kern="1200" dirty="0" smtClean="0">
              <a:latin typeface="Times New Roman" pitchFamily="18" charset="0"/>
              <a:cs typeface="Times New Roman" pitchFamily="18" charset="0"/>
            </a:rPr>
            <a:t>Очистка</a:t>
          </a:r>
          <a:endParaRPr lang="ru-RU" sz="2000" kern="1200" dirty="0">
            <a:latin typeface="Times New Roman" pitchFamily="18" charset="0"/>
            <a:cs typeface="Times New Roman" pitchFamily="18" charset="0"/>
          </a:endParaRPr>
        </a:p>
      </dsp:txBody>
      <dsp:txXfrm>
        <a:off x="2804117" y="166929"/>
        <a:ext cx="1667010" cy="901195"/>
      </dsp:txXfrm>
    </dsp:sp>
    <dsp:sp modelId="{8532CB10-FFE4-4928-9B5D-8706D1E4988E}">
      <dsp:nvSpPr>
        <dsp:cNvPr id="0" name=""/>
        <dsp:cNvSpPr/>
      </dsp:nvSpPr>
      <dsp:spPr>
        <a:xfrm>
          <a:off x="2034197" y="4207287"/>
          <a:ext cx="717951" cy="717951"/>
        </a:xfrm>
        <a:prstGeom prst="triangle">
          <a:avLst/>
        </a:prstGeom>
        <a:solidFill>
          <a:schemeClr val="accent5">
            <a:lumMod val="65000"/>
            <a:alpha val="90000"/>
          </a:schemeClr>
        </a:solidFill>
        <a:ln w="9525" cap="flat" cmpd="sng" algn="ctr">
          <a:solidFill>
            <a:schemeClr val="accent4">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sp>
    <dsp:sp modelId="{79D01970-088F-4FF8-896C-0D3FF3B4A83F}">
      <dsp:nvSpPr>
        <dsp:cNvPr id="0" name=""/>
        <dsp:cNvSpPr/>
      </dsp:nvSpPr>
      <dsp:spPr>
        <a:xfrm rot="21360000">
          <a:off x="238659" y="3899636"/>
          <a:ext cx="4309027" cy="301316"/>
        </a:xfrm>
        <a:prstGeom prst="rect">
          <a:avLst/>
        </a:prstGeom>
        <a:solidFill>
          <a:schemeClr val="accent4">
            <a:lumMod val="65000"/>
            <a:alpha val="90000"/>
          </a:schemeClr>
        </a:solidFill>
        <a:ln w="9525" cap="flat" cmpd="sng" algn="ctr">
          <a:solidFill>
            <a:schemeClr val="accent5">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sp>
    <dsp:sp modelId="{BB821977-E648-4D30-8601-08FB7B937BF7}">
      <dsp:nvSpPr>
        <dsp:cNvPr id="0" name=""/>
        <dsp:cNvSpPr/>
      </dsp:nvSpPr>
      <dsp:spPr>
        <a:xfrm rot="21360000">
          <a:off x="241229" y="3146271"/>
          <a:ext cx="1719261" cy="801000"/>
        </a:xfrm>
        <a:prstGeom prst="roundRect">
          <a:avLst/>
        </a:prstGeom>
        <a:solidFill>
          <a:srgbClr val="FF1919"/>
        </a:solidFill>
        <a:ln>
          <a:noFill/>
        </a:ln>
        <a:effectLst>
          <a:outerShdw blurRad="65500" dist="38100" dir="5400000"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ru-RU" sz="2100" kern="1200" dirty="0" smtClean="0">
              <a:solidFill>
                <a:schemeClr val="bg2"/>
              </a:solidFill>
              <a:latin typeface="Times New Roman" pitchFamily="18" charset="0"/>
              <a:cs typeface="Times New Roman" pitchFamily="18" charset="0"/>
            </a:rPr>
            <a:t>Образование ксенона-135</a:t>
          </a:r>
          <a:endParaRPr lang="ru-RU" sz="2100" kern="1200" dirty="0">
            <a:solidFill>
              <a:schemeClr val="bg2"/>
            </a:solidFill>
            <a:latin typeface="Times New Roman" pitchFamily="18" charset="0"/>
            <a:cs typeface="Times New Roman" pitchFamily="18" charset="0"/>
          </a:endParaRPr>
        </a:p>
      </dsp:txBody>
      <dsp:txXfrm>
        <a:off x="280331" y="3185373"/>
        <a:ext cx="1641057" cy="722796"/>
      </dsp:txXfrm>
    </dsp:sp>
    <dsp:sp modelId="{E90AC6F9-AB06-4D62-9D11-1784D1C175A1}">
      <dsp:nvSpPr>
        <dsp:cNvPr id="0" name=""/>
        <dsp:cNvSpPr/>
      </dsp:nvSpPr>
      <dsp:spPr>
        <a:xfrm rot="21360000">
          <a:off x="179006" y="2284729"/>
          <a:ext cx="1719261" cy="801000"/>
        </a:xfrm>
        <a:prstGeom prst="roundRect">
          <a:avLst/>
        </a:prstGeom>
        <a:solidFill>
          <a:srgbClr val="92D050"/>
        </a:solidFill>
        <a:ln>
          <a:noFill/>
        </a:ln>
        <a:effectLst>
          <a:outerShdw blurRad="65500" dist="38100" dir="5400000"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ru-RU" sz="2100" kern="1200" dirty="0" smtClean="0">
              <a:solidFill>
                <a:schemeClr val="bg2"/>
              </a:solidFill>
              <a:latin typeface="Times New Roman" pitchFamily="18" charset="0"/>
              <a:cs typeface="Times New Roman" pitchFamily="18" charset="0"/>
            </a:rPr>
            <a:t>Образование самария-149</a:t>
          </a:r>
          <a:endParaRPr lang="ru-RU" sz="2100" kern="1200" dirty="0">
            <a:solidFill>
              <a:schemeClr val="bg2"/>
            </a:solidFill>
            <a:latin typeface="Times New Roman" pitchFamily="18" charset="0"/>
            <a:cs typeface="Times New Roman" pitchFamily="18" charset="0"/>
          </a:endParaRPr>
        </a:p>
      </dsp:txBody>
      <dsp:txXfrm>
        <a:off x="218108" y="2323831"/>
        <a:ext cx="1641057" cy="722796"/>
      </dsp:txXfrm>
    </dsp:sp>
    <dsp:sp modelId="{1E884923-1BF1-466F-9EE1-83F6CF70CDEA}">
      <dsp:nvSpPr>
        <dsp:cNvPr id="0" name=""/>
        <dsp:cNvSpPr/>
      </dsp:nvSpPr>
      <dsp:spPr>
        <a:xfrm rot="21360000">
          <a:off x="116784" y="1442332"/>
          <a:ext cx="1719261" cy="801000"/>
        </a:xfrm>
        <a:prstGeom prst="roundRect">
          <a:avLst/>
        </a:prstGeom>
        <a:solidFill>
          <a:srgbClr val="7030A0"/>
        </a:solidFill>
        <a:ln>
          <a:noFill/>
        </a:ln>
        <a:effectLst>
          <a:outerShdw blurRad="65500" dist="38100" dir="5400000"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ru-RU" sz="2100" kern="1200" dirty="0" smtClean="0">
              <a:solidFill>
                <a:schemeClr val="bg2"/>
              </a:solidFill>
              <a:latin typeface="Times New Roman" pitchFamily="18" charset="0"/>
              <a:cs typeface="Times New Roman" pitchFamily="18" charset="0"/>
            </a:rPr>
            <a:t>Йодная яма</a:t>
          </a:r>
          <a:endParaRPr lang="ru-RU" sz="2100" kern="1200" dirty="0">
            <a:solidFill>
              <a:schemeClr val="bg2"/>
            </a:solidFill>
            <a:latin typeface="Times New Roman" pitchFamily="18" charset="0"/>
            <a:cs typeface="Times New Roman" pitchFamily="18" charset="0"/>
          </a:endParaRPr>
        </a:p>
      </dsp:txBody>
      <dsp:txXfrm>
        <a:off x="155886" y="1481434"/>
        <a:ext cx="1641057" cy="722796"/>
      </dsp:txXfrm>
    </dsp:sp>
    <dsp:sp modelId="{CF10838E-B2CE-4A0C-B26B-AA60F55D6B34}">
      <dsp:nvSpPr>
        <dsp:cNvPr id="0" name=""/>
        <dsp:cNvSpPr/>
      </dsp:nvSpPr>
      <dsp:spPr>
        <a:xfrm rot="21360000">
          <a:off x="2706197" y="2973962"/>
          <a:ext cx="1719261" cy="801000"/>
        </a:xfrm>
        <a:prstGeom prst="roundRect">
          <a:avLst/>
        </a:prstGeom>
        <a:solidFill>
          <a:srgbClr val="00B0F0"/>
        </a:solidFill>
        <a:ln>
          <a:noFill/>
        </a:ln>
        <a:effectLst>
          <a:outerShdw blurRad="65500" dist="38100" dir="5400000"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ru-RU" sz="2100" kern="1200" dirty="0" smtClean="0">
              <a:solidFill>
                <a:schemeClr val="bg2"/>
              </a:solidFill>
              <a:latin typeface="Times New Roman" pitchFamily="18" charset="0"/>
              <a:cs typeface="Times New Roman" pitchFamily="18" charset="0"/>
            </a:rPr>
            <a:t>Выгорание ксенона</a:t>
          </a:r>
          <a:endParaRPr lang="ru-RU" sz="2100" kern="1200" dirty="0">
            <a:solidFill>
              <a:schemeClr val="bg2"/>
            </a:solidFill>
            <a:latin typeface="Times New Roman" pitchFamily="18" charset="0"/>
            <a:cs typeface="Times New Roman" pitchFamily="18" charset="0"/>
          </a:endParaRPr>
        </a:p>
      </dsp:txBody>
      <dsp:txXfrm>
        <a:off x="2745299" y="3013064"/>
        <a:ext cx="1641057" cy="722796"/>
      </dsp:txXfrm>
    </dsp:sp>
    <dsp:sp modelId="{46DB4940-3422-404D-9915-3EB11D0E6EB8}">
      <dsp:nvSpPr>
        <dsp:cNvPr id="0" name=""/>
        <dsp:cNvSpPr/>
      </dsp:nvSpPr>
      <dsp:spPr>
        <a:xfrm rot="21360000">
          <a:off x="2643974" y="2112420"/>
          <a:ext cx="1719261" cy="801000"/>
        </a:xfrm>
        <a:prstGeom prst="roundRect">
          <a:avLst/>
        </a:prstGeom>
        <a:solidFill>
          <a:srgbClr val="FF9933"/>
        </a:solidFill>
        <a:ln>
          <a:noFill/>
        </a:ln>
        <a:effectLst>
          <a:outerShdw blurRad="65500" dist="38100" dir="5400000"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ru-RU" sz="2100" kern="1200" dirty="0" smtClean="0">
              <a:solidFill>
                <a:schemeClr val="bg2"/>
              </a:solidFill>
              <a:latin typeface="Times New Roman" pitchFamily="18" charset="0"/>
              <a:cs typeface="Times New Roman" pitchFamily="18" charset="0"/>
            </a:rPr>
            <a:t>Выгорание самария</a:t>
          </a:r>
          <a:endParaRPr lang="ru-RU" sz="2100" kern="1200" dirty="0">
            <a:solidFill>
              <a:schemeClr val="bg2"/>
            </a:solidFill>
            <a:latin typeface="Times New Roman" pitchFamily="18" charset="0"/>
            <a:cs typeface="Times New Roman" pitchFamily="18" charset="0"/>
          </a:endParaRPr>
        </a:p>
      </dsp:txBody>
      <dsp:txXfrm>
        <a:off x="2683076" y="2151522"/>
        <a:ext cx="1641057" cy="722796"/>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10#1">
  <dgm:title val=""/>
  <dgm:desc val=""/>
  <dgm:catLst>
    <dgm:cat type="process" pri="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7.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image" Target="../media/image6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dirty="0"/>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802ABC-D4B1-440A-B779-25A21D0CC9C7}" type="datetimeFigureOut">
              <a:rPr lang="ru-RU" smtClean="0"/>
              <a:pPr/>
              <a:t>04.11.2017</a:t>
            </a:fld>
            <a:endParaRPr lang="ru-RU" dirty="0"/>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dirty="0"/>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320101C-5C56-4705-8D2F-92FE6563F8AC}" type="slidenum">
              <a:rPr lang="ru-RU" smtClean="0"/>
              <a:pPr/>
              <a:t>‹#›</a:t>
            </a:fld>
            <a:endParaRPr lang="ru-RU" dirty="0"/>
          </a:p>
        </p:txBody>
      </p:sp>
    </p:spTree>
    <p:extLst>
      <p:ext uri="{BB962C8B-B14F-4D97-AF65-F5344CB8AC3E}">
        <p14:creationId xmlns:p14="http://schemas.microsoft.com/office/powerpoint/2010/main" xmlns="" val="3750129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dirty="0"/>
          </a:p>
        </p:txBody>
      </p:sp>
      <p:sp>
        <p:nvSpPr>
          <p:cNvPr id="4" name="Номер слайда 3"/>
          <p:cNvSpPr>
            <a:spLocks noGrp="1"/>
          </p:cNvSpPr>
          <p:nvPr>
            <p:ph type="sldNum" sz="quarter" idx="10"/>
          </p:nvPr>
        </p:nvSpPr>
        <p:spPr/>
        <p:txBody>
          <a:bodyPr/>
          <a:lstStyle/>
          <a:p>
            <a:fld id="{A320101C-5C56-4705-8D2F-92FE6563F8AC}" type="slidenum">
              <a:rPr lang="ru-RU" smtClean="0"/>
              <a:pPr/>
              <a:t>10</a:t>
            </a:fld>
            <a:endParaRPr lang="ru-RU"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dirty="0"/>
          </a:p>
        </p:txBody>
      </p:sp>
      <p:sp>
        <p:nvSpPr>
          <p:cNvPr id="4" name="Номер слайда 3"/>
          <p:cNvSpPr>
            <a:spLocks noGrp="1"/>
          </p:cNvSpPr>
          <p:nvPr>
            <p:ph type="sldNum" sz="quarter" idx="10"/>
          </p:nvPr>
        </p:nvSpPr>
        <p:spPr/>
        <p:txBody>
          <a:bodyPr/>
          <a:lstStyle/>
          <a:p>
            <a:fld id="{A320101C-5C56-4705-8D2F-92FE6563F8AC}" type="slidenum">
              <a:rPr lang="ru-RU" smtClean="0"/>
              <a:pPr/>
              <a:t>44</a:t>
            </a:fld>
            <a:endParaRPr lang="ru-RU"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Образ слайда 1"/>
          <p:cNvSpPr>
            <a:spLocks noGrp="1" noRot="1" noChangeAspect="1" noTextEdit="1"/>
          </p:cNvSpPr>
          <p:nvPr>
            <p:ph type="sldImg"/>
          </p:nvPr>
        </p:nvSpPr>
        <p:spPr bwMode="auto">
          <a:noFill/>
          <a:ln>
            <a:solidFill>
              <a:srgbClr val="000000"/>
            </a:solidFill>
            <a:miter lim="800000"/>
            <a:headEnd/>
            <a:tailEnd/>
          </a:ln>
        </p:spPr>
      </p:sp>
      <p:sp>
        <p:nvSpPr>
          <p:cNvPr id="97283" name="Заметки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ru-RU" smtClean="0"/>
              <a:t>Разобраться с рисунком и формулами</a:t>
            </a:r>
          </a:p>
        </p:txBody>
      </p:sp>
      <p:sp>
        <p:nvSpPr>
          <p:cNvPr id="122884" name="Номер слайда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1E425C6-AD88-47A9-95F3-F49C6B4A5FB1}" type="slidenum">
              <a:rPr lang="ru-RU" smtClean="0"/>
              <a:pPr fontAlgn="base">
                <a:spcBef>
                  <a:spcPct val="0"/>
                </a:spcBef>
                <a:spcAft>
                  <a:spcPct val="0"/>
                </a:spcAft>
                <a:defRPr/>
              </a:pPr>
              <a:t>45</a:t>
            </a:fld>
            <a:endParaRPr lang="ru-RU"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Образ слайда 1"/>
          <p:cNvSpPr>
            <a:spLocks noGrp="1" noRot="1" noChangeAspect="1" noTextEdit="1"/>
          </p:cNvSpPr>
          <p:nvPr>
            <p:ph type="sldImg"/>
          </p:nvPr>
        </p:nvSpPr>
        <p:spPr bwMode="auto">
          <a:noFill/>
          <a:ln>
            <a:solidFill>
              <a:srgbClr val="000000"/>
            </a:solidFill>
            <a:miter lim="800000"/>
            <a:headEnd/>
            <a:tailEnd/>
          </a:ln>
        </p:spPr>
      </p:sp>
      <p:sp>
        <p:nvSpPr>
          <p:cNvPr id="104451" name="Заметки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ru-RU" smtClean="0"/>
              <a:t>Разобраться с рисунком и формулами</a:t>
            </a:r>
          </a:p>
        </p:txBody>
      </p:sp>
      <p:sp>
        <p:nvSpPr>
          <p:cNvPr id="135172" name="Номер слайда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A258EF1-AED4-4C7A-8E41-927C3081BA91}" type="slidenum">
              <a:rPr lang="ru-RU" smtClean="0"/>
              <a:pPr fontAlgn="base">
                <a:spcBef>
                  <a:spcPct val="0"/>
                </a:spcBef>
                <a:spcAft>
                  <a:spcPct val="0"/>
                </a:spcAft>
                <a:defRPr/>
              </a:pPr>
              <a:t>31</a:t>
            </a:fld>
            <a:endParaRPr lang="ru-RU"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Образ слайда 1"/>
          <p:cNvSpPr>
            <a:spLocks noGrp="1" noRot="1" noChangeAspect="1" noTextEdit="1"/>
          </p:cNvSpPr>
          <p:nvPr>
            <p:ph type="sldImg"/>
          </p:nvPr>
        </p:nvSpPr>
        <p:spPr bwMode="auto">
          <a:noFill/>
          <a:ln>
            <a:solidFill>
              <a:srgbClr val="000000"/>
            </a:solidFill>
            <a:miter lim="800000"/>
            <a:headEnd/>
            <a:tailEnd/>
          </a:ln>
        </p:spPr>
      </p:sp>
      <p:sp>
        <p:nvSpPr>
          <p:cNvPr id="105475" name="Заметки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ru-RU" smtClean="0"/>
              <a:t>Разобраться с рисунком и формулами</a:t>
            </a:r>
          </a:p>
        </p:txBody>
      </p:sp>
      <p:sp>
        <p:nvSpPr>
          <p:cNvPr id="136196" name="Номер слайда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213615E-5746-4D69-AE0F-16E58DF96FCB}" type="slidenum">
              <a:rPr lang="ru-RU" smtClean="0"/>
              <a:pPr fontAlgn="base">
                <a:spcBef>
                  <a:spcPct val="0"/>
                </a:spcBef>
                <a:spcAft>
                  <a:spcPct val="0"/>
                </a:spcAft>
                <a:defRPr/>
              </a:pPr>
              <a:t>32</a:t>
            </a:fld>
            <a:endParaRPr lang="ru-RU"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Образ слайда 1"/>
          <p:cNvSpPr>
            <a:spLocks noGrp="1" noRot="1" noChangeAspect="1" noTextEdit="1"/>
          </p:cNvSpPr>
          <p:nvPr>
            <p:ph type="sldImg"/>
          </p:nvPr>
        </p:nvSpPr>
        <p:spPr bwMode="auto">
          <a:noFill/>
          <a:ln>
            <a:solidFill>
              <a:srgbClr val="000000"/>
            </a:solidFill>
            <a:miter lim="800000"/>
            <a:headEnd/>
            <a:tailEnd/>
          </a:ln>
        </p:spPr>
      </p:sp>
      <p:sp>
        <p:nvSpPr>
          <p:cNvPr id="106499" name="Заметки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ru-RU" smtClean="0"/>
              <a:t>Разобраться с рисунком и формулами</a:t>
            </a:r>
          </a:p>
        </p:txBody>
      </p:sp>
      <p:sp>
        <p:nvSpPr>
          <p:cNvPr id="137220" name="Номер слайда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92DBBB4-BE4B-47DD-A6E0-8F0D02AAAC95}" type="slidenum">
              <a:rPr lang="ru-RU" smtClean="0"/>
              <a:pPr fontAlgn="base">
                <a:spcBef>
                  <a:spcPct val="0"/>
                </a:spcBef>
                <a:spcAft>
                  <a:spcPct val="0"/>
                </a:spcAft>
                <a:defRPr/>
              </a:pPr>
              <a:t>33</a:t>
            </a:fld>
            <a:endParaRPr lang="ru-RU"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Образ слайда 1"/>
          <p:cNvSpPr>
            <a:spLocks noGrp="1" noRot="1" noChangeAspect="1" noTextEdit="1"/>
          </p:cNvSpPr>
          <p:nvPr>
            <p:ph type="sldImg"/>
          </p:nvPr>
        </p:nvSpPr>
        <p:spPr bwMode="auto">
          <a:noFill/>
          <a:ln>
            <a:solidFill>
              <a:srgbClr val="000000"/>
            </a:solidFill>
            <a:miter lim="800000"/>
            <a:headEnd/>
            <a:tailEnd/>
          </a:ln>
        </p:spPr>
      </p:sp>
      <p:sp>
        <p:nvSpPr>
          <p:cNvPr id="108547" name="Заметки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ru-RU" smtClean="0"/>
              <a:t>Разобраться с рисунком и формулами</a:t>
            </a:r>
          </a:p>
        </p:txBody>
      </p:sp>
      <p:sp>
        <p:nvSpPr>
          <p:cNvPr id="139268" name="Номер слайда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4DFECB0-81FF-4434-B29E-7AE584E8A8DF}" type="slidenum">
              <a:rPr lang="ru-RU" smtClean="0"/>
              <a:pPr fontAlgn="base">
                <a:spcBef>
                  <a:spcPct val="0"/>
                </a:spcBef>
                <a:spcAft>
                  <a:spcPct val="0"/>
                </a:spcAft>
                <a:defRPr/>
              </a:pPr>
              <a:t>34</a:t>
            </a:fld>
            <a:endParaRPr lang="ru-RU"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Образ слайда 1"/>
          <p:cNvSpPr>
            <a:spLocks noGrp="1" noRot="1" noChangeAspect="1" noTextEdit="1"/>
          </p:cNvSpPr>
          <p:nvPr>
            <p:ph type="sldImg"/>
          </p:nvPr>
        </p:nvSpPr>
        <p:spPr bwMode="auto">
          <a:noFill/>
          <a:ln>
            <a:solidFill>
              <a:srgbClr val="000000"/>
            </a:solidFill>
            <a:miter lim="800000"/>
            <a:headEnd/>
            <a:tailEnd/>
          </a:ln>
        </p:spPr>
      </p:sp>
      <p:sp>
        <p:nvSpPr>
          <p:cNvPr id="91139" name="Заметки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ru-RU" smtClean="0"/>
              <a:t>Разобраться с рисунком и формулами</a:t>
            </a:r>
          </a:p>
        </p:txBody>
      </p:sp>
      <p:sp>
        <p:nvSpPr>
          <p:cNvPr id="115716" name="Номер слайда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9129EEB-4143-4525-8E9B-6BBEE0C9EB42}" type="slidenum">
              <a:rPr lang="ru-RU" smtClean="0"/>
              <a:pPr fontAlgn="base">
                <a:spcBef>
                  <a:spcPct val="0"/>
                </a:spcBef>
                <a:spcAft>
                  <a:spcPct val="0"/>
                </a:spcAft>
                <a:defRPr/>
              </a:pPr>
              <a:t>35</a:t>
            </a:fld>
            <a:endParaRPr lang="ru-RU"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Образ слайда 1"/>
          <p:cNvSpPr>
            <a:spLocks noGrp="1" noRot="1" noChangeAspect="1" noTextEdit="1"/>
          </p:cNvSpPr>
          <p:nvPr>
            <p:ph type="sldImg"/>
          </p:nvPr>
        </p:nvSpPr>
        <p:spPr bwMode="auto">
          <a:noFill/>
          <a:ln>
            <a:solidFill>
              <a:srgbClr val="000000"/>
            </a:solidFill>
            <a:miter lim="800000"/>
            <a:headEnd/>
            <a:tailEnd/>
          </a:ln>
        </p:spPr>
      </p:sp>
      <p:sp>
        <p:nvSpPr>
          <p:cNvPr id="92163" name="Заметки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ru-RU" smtClean="0"/>
              <a:t>Разобраться с рисунком и формулами</a:t>
            </a:r>
          </a:p>
        </p:txBody>
      </p:sp>
      <p:sp>
        <p:nvSpPr>
          <p:cNvPr id="116740" name="Номер слайда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58CBE0C-BEBF-4D5A-AD19-2A0806CF3AE0}" type="slidenum">
              <a:rPr lang="ru-RU" smtClean="0"/>
              <a:pPr fontAlgn="base">
                <a:spcBef>
                  <a:spcPct val="0"/>
                </a:spcBef>
                <a:spcAft>
                  <a:spcPct val="0"/>
                </a:spcAft>
                <a:defRPr/>
              </a:pPr>
              <a:t>36</a:t>
            </a:fld>
            <a:endParaRPr lang="ru-RU"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Образ слайда 1"/>
          <p:cNvSpPr>
            <a:spLocks noGrp="1" noRot="1" noChangeAspect="1" noTextEdit="1"/>
          </p:cNvSpPr>
          <p:nvPr>
            <p:ph type="sldImg"/>
          </p:nvPr>
        </p:nvSpPr>
        <p:spPr bwMode="auto">
          <a:noFill/>
          <a:ln>
            <a:solidFill>
              <a:srgbClr val="000000"/>
            </a:solidFill>
            <a:miter lim="800000"/>
            <a:headEnd/>
            <a:tailEnd/>
          </a:ln>
        </p:spPr>
      </p:sp>
      <p:sp>
        <p:nvSpPr>
          <p:cNvPr id="98307" name="Заметки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ru-RU" smtClean="0"/>
          </a:p>
        </p:txBody>
      </p:sp>
      <p:sp>
        <p:nvSpPr>
          <p:cNvPr id="125956" name="Номер слайда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99BA69D-4FFC-4026-B09F-86D5CEC66921}" type="slidenum">
              <a:rPr lang="ru-RU" smtClean="0"/>
              <a:pPr fontAlgn="base">
                <a:spcBef>
                  <a:spcPct val="0"/>
                </a:spcBef>
                <a:spcAft>
                  <a:spcPct val="0"/>
                </a:spcAft>
                <a:defRPr/>
              </a:pPr>
              <a:t>39</a:t>
            </a:fld>
            <a:endParaRPr lang="ru-RU"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Образ слайда 1"/>
          <p:cNvSpPr>
            <a:spLocks noGrp="1" noRot="1" noChangeAspect="1" noTextEdit="1"/>
          </p:cNvSpPr>
          <p:nvPr>
            <p:ph type="sldImg"/>
          </p:nvPr>
        </p:nvSpPr>
        <p:spPr bwMode="auto">
          <a:noFill/>
          <a:ln>
            <a:solidFill>
              <a:srgbClr val="000000"/>
            </a:solidFill>
            <a:miter lim="800000"/>
            <a:headEnd/>
            <a:tailEnd/>
          </a:ln>
        </p:spPr>
      </p:sp>
      <p:sp>
        <p:nvSpPr>
          <p:cNvPr id="95235" name="Заметки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ru-RU" dirty="0" smtClean="0"/>
              <a:t>Разобраться с рисунком и формулами</a:t>
            </a:r>
          </a:p>
        </p:txBody>
      </p:sp>
      <p:sp>
        <p:nvSpPr>
          <p:cNvPr id="119812" name="Номер слайда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745B0C9-0C05-448A-9AD0-68CCAD8B63DA}" type="slidenum">
              <a:rPr lang="ru-RU" smtClean="0"/>
              <a:pPr fontAlgn="base">
                <a:spcBef>
                  <a:spcPct val="0"/>
                </a:spcBef>
                <a:spcAft>
                  <a:spcPct val="0"/>
                </a:spcAft>
                <a:defRPr/>
              </a:pPr>
              <a:t>40</a:t>
            </a:fld>
            <a:endParaRPr lang="ru-RU"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15" name="Скругленный прямоугольник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0" name="Скругленный прямоугольник 9"/>
          <p:cNvSpPr/>
          <p:nvPr/>
        </p:nvSpPr>
        <p:spPr>
          <a:xfrm>
            <a:off x="418596" y="434162"/>
            <a:ext cx="8306809" cy="310896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5" name="Заголовок 4"/>
          <p:cNvSpPr>
            <a:spLocks noGrp="1"/>
          </p:cNvSpPr>
          <p:nvPr>
            <p:ph type="ctrTitle"/>
          </p:nvPr>
        </p:nvSpPr>
        <p:spPr>
          <a:xfrm>
            <a:off x="722376" y="1820206"/>
            <a:ext cx="7772400" cy="1828800"/>
          </a:xfrm>
        </p:spPr>
        <p:txBody>
          <a:bodyPr lIns="45720" rIns="45720" bIns="45720"/>
          <a:lstStyle>
            <a:lvl1pPr algn="r">
              <a:defRPr sz="4500" b="1">
                <a:solidFill>
                  <a:schemeClr val="accent1">
                    <a:tint val="88000"/>
                    <a:satMod val="150000"/>
                  </a:schemeClr>
                </a:solidFill>
                <a:effectLst>
                  <a:outerShdw blurRad="53975" dist="22860" dir="5400000" algn="tl" rotWithShape="0">
                    <a:srgbClr val="000000">
                      <a:alpha val="55000"/>
                    </a:srgbClr>
                  </a:outerShdw>
                </a:effectLst>
              </a:defRPr>
            </a:lvl1pPr>
            <a:extLst/>
          </a:lstStyle>
          <a:p>
            <a:r>
              <a:rPr kumimoji="0" lang="ru-RU" smtClean="0"/>
              <a:t>Образец заголовка</a:t>
            </a:r>
            <a:endParaRPr kumimoji="0" lang="en-US"/>
          </a:p>
        </p:txBody>
      </p:sp>
      <p:sp>
        <p:nvSpPr>
          <p:cNvPr id="20" name="Подзаголовок 19"/>
          <p:cNvSpPr>
            <a:spLocks noGrp="1"/>
          </p:cNvSpPr>
          <p:nvPr>
            <p:ph type="subTitle" idx="1"/>
          </p:nvPr>
        </p:nvSpPr>
        <p:spPr>
          <a:xfrm>
            <a:off x="722376" y="3685032"/>
            <a:ext cx="7772400" cy="914400"/>
          </a:xfrm>
        </p:spPr>
        <p:txBody>
          <a:bodyPr lIns="182880" tIns="0"/>
          <a:lstStyle>
            <a:lvl1pPr marL="36576" indent="0" algn="r">
              <a:spcBef>
                <a:spcPts val="0"/>
              </a:spcBef>
              <a:buNone/>
              <a:defRPr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ru-RU" smtClean="0"/>
              <a:t>Образец подзаголовка</a:t>
            </a:r>
            <a:endParaRPr kumimoji="0" lang="en-US"/>
          </a:p>
        </p:txBody>
      </p:sp>
      <p:sp>
        <p:nvSpPr>
          <p:cNvPr id="19" name="Дата 18"/>
          <p:cNvSpPr>
            <a:spLocks noGrp="1"/>
          </p:cNvSpPr>
          <p:nvPr>
            <p:ph type="dt" sz="half" idx="10"/>
          </p:nvPr>
        </p:nvSpPr>
        <p:spPr/>
        <p:txBody>
          <a:bodyPr/>
          <a:lstStyle>
            <a:extLst/>
          </a:lstStyle>
          <a:p>
            <a:fld id="{9D23E62E-6F1D-4739-929E-0B513CAE11F8}" type="datetimeFigureOut">
              <a:rPr lang="ru-RU" smtClean="0"/>
              <a:pPr/>
              <a:t>04.11.2017</a:t>
            </a:fld>
            <a:endParaRPr lang="ru-RU" dirty="0"/>
          </a:p>
        </p:txBody>
      </p:sp>
      <p:sp>
        <p:nvSpPr>
          <p:cNvPr id="8" name="Нижний колонтитул 7"/>
          <p:cNvSpPr>
            <a:spLocks noGrp="1"/>
          </p:cNvSpPr>
          <p:nvPr>
            <p:ph type="ftr" sz="quarter" idx="11"/>
          </p:nvPr>
        </p:nvSpPr>
        <p:spPr/>
        <p:txBody>
          <a:bodyPr/>
          <a:lstStyle>
            <a:extLst/>
          </a:lstStyle>
          <a:p>
            <a:endParaRPr lang="ru-RU" dirty="0"/>
          </a:p>
        </p:txBody>
      </p:sp>
      <p:sp>
        <p:nvSpPr>
          <p:cNvPr id="11" name="Номер слайда 10"/>
          <p:cNvSpPr>
            <a:spLocks noGrp="1"/>
          </p:cNvSpPr>
          <p:nvPr>
            <p:ph type="sldNum" sz="quarter" idx="12"/>
          </p:nvPr>
        </p:nvSpPr>
        <p:spPr/>
        <p:txBody>
          <a:bodyPr/>
          <a:lstStyle>
            <a:extLst/>
          </a:lstStyle>
          <a:p>
            <a:fld id="{4F2B1D01-4AE6-4F94-AD44-FBA66CAA7B20}" type="slidenum">
              <a:rPr lang="ru-RU" smtClean="0"/>
              <a:pPr/>
              <a:t>‹#›</a:t>
            </a:fld>
            <a:endParaRPr lang="ru-RU"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02920" y="4983480"/>
            <a:ext cx="8183880" cy="1051560"/>
          </a:xfrm>
        </p:spPr>
        <p:txBody>
          <a:bodyPr/>
          <a:lstStyle>
            <a:extLst/>
          </a:lstStyle>
          <a:p>
            <a:r>
              <a:rPr kumimoji="0" lang="ru-RU" smtClean="0"/>
              <a:t>Образец заголовка</a:t>
            </a:r>
            <a:endParaRPr kumimoji="0" lang="en-US"/>
          </a:p>
        </p:txBody>
      </p:sp>
      <p:sp>
        <p:nvSpPr>
          <p:cNvPr id="3" name="Вертикальный текст 2"/>
          <p:cNvSpPr>
            <a:spLocks noGrp="1"/>
          </p:cNvSpPr>
          <p:nvPr>
            <p:ph type="body" orient="vert" idx="1"/>
          </p:nvPr>
        </p:nvSpPr>
        <p:spPr>
          <a:xfrm>
            <a:off x="502920" y="530352"/>
            <a:ext cx="8183880" cy="4187952"/>
          </a:xfrm>
        </p:spPr>
        <p:txBody>
          <a:bodyPr vert="eaVert"/>
          <a:lstStyle>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extLst/>
          </a:lstStyle>
          <a:p>
            <a:fld id="{9D23E62E-6F1D-4739-929E-0B513CAE11F8}" type="datetimeFigureOut">
              <a:rPr lang="ru-RU" smtClean="0"/>
              <a:pPr/>
              <a:t>04.11.2017</a:t>
            </a:fld>
            <a:endParaRPr lang="ru-RU" dirty="0"/>
          </a:p>
        </p:txBody>
      </p:sp>
      <p:sp>
        <p:nvSpPr>
          <p:cNvPr id="5" name="Нижний колонтитул 4"/>
          <p:cNvSpPr>
            <a:spLocks noGrp="1"/>
          </p:cNvSpPr>
          <p:nvPr>
            <p:ph type="ftr" sz="quarter" idx="11"/>
          </p:nvPr>
        </p:nvSpPr>
        <p:spPr/>
        <p:txBody>
          <a:bodyPr/>
          <a:lstStyle>
            <a:extLst/>
          </a:lstStyle>
          <a:p>
            <a:endParaRPr lang="ru-RU" dirty="0"/>
          </a:p>
        </p:txBody>
      </p:sp>
      <p:sp>
        <p:nvSpPr>
          <p:cNvPr id="6" name="Номер слайда 5"/>
          <p:cNvSpPr>
            <a:spLocks noGrp="1"/>
          </p:cNvSpPr>
          <p:nvPr>
            <p:ph type="sldNum" sz="quarter" idx="12"/>
          </p:nvPr>
        </p:nvSpPr>
        <p:spPr/>
        <p:txBody>
          <a:bodyPr/>
          <a:lstStyle>
            <a:extLst/>
          </a:lstStyle>
          <a:p>
            <a:fld id="{4F2B1D01-4AE6-4F94-AD44-FBA66CAA7B20}" type="slidenum">
              <a:rPr lang="ru-RU" smtClean="0"/>
              <a:pPr/>
              <a:t>‹#›</a:t>
            </a:fld>
            <a:endParaRPr lang="ru-RU"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533404"/>
            <a:ext cx="1981200" cy="5257799"/>
          </a:xfrm>
        </p:spPr>
        <p:txBody>
          <a:bodyPr vert="eaVert"/>
          <a:lstStyle>
            <a:extLst/>
          </a:lstStyle>
          <a:p>
            <a:r>
              <a:rPr kumimoji="0" lang="ru-RU" smtClean="0"/>
              <a:t>Образец заголовка</a:t>
            </a:r>
            <a:endParaRPr kumimoji="0" lang="en-US"/>
          </a:p>
        </p:txBody>
      </p:sp>
      <p:sp>
        <p:nvSpPr>
          <p:cNvPr id="3" name="Вертикальный текст 2"/>
          <p:cNvSpPr>
            <a:spLocks noGrp="1"/>
          </p:cNvSpPr>
          <p:nvPr>
            <p:ph type="body" orient="vert" idx="1"/>
          </p:nvPr>
        </p:nvSpPr>
        <p:spPr>
          <a:xfrm>
            <a:off x="533400" y="533402"/>
            <a:ext cx="5943600" cy="5257801"/>
          </a:xfrm>
        </p:spPr>
        <p:txBody>
          <a:bodyPr vert="eaVert"/>
          <a:lstStyle>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extLst/>
          </a:lstStyle>
          <a:p>
            <a:fld id="{9D23E62E-6F1D-4739-929E-0B513CAE11F8}" type="datetimeFigureOut">
              <a:rPr lang="ru-RU" smtClean="0"/>
              <a:pPr/>
              <a:t>04.11.2017</a:t>
            </a:fld>
            <a:endParaRPr lang="ru-RU" dirty="0"/>
          </a:p>
        </p:txBody>
      </p:sp>
      <p:sp>
        <p:nvSpPr>
          <p:cNvPr id="5" name="Нижний колонтитул 4"/>
          <p:cNvSpPr>
            <a:spLocks noGrp="1"/>
          </p:cNvSpPr>
          <p:nvPr>
            <p:ph type="ftr" sz="quarter" idx="11"/>
          </p:nvPr>
        </p:nvSpPr>
        <p:spPr/>
        <p:txBody>
          <a:bodyPr/>
          <a:lstStyle>
            <a:extLst/>
          </a:lstStyle>
          <a:p>
            <a:endParaRPr lang="ru-RU" dirty="0"/>
          </a:p>
        </p:txBody>
      </p:sp>
      <p:sp>
        <p:nvSpPr>
          <p:cNvPr id="6" name="Номер слайда 5"/>
          <p:cNvSpPr>
            <a:spLocks noGrp="1"/>
          </p:cNvSpPr>
          <p:nvPr>
            <p:ph type="sldNum" sz="quarter" idx="12"/>
          </p:nvPr>
        </p:nvSpPr>
        <p:spPr/>
        <p:txBody>
          <a:bodyPr/>
          <a:lstStyle>
            <a:extLst/>
          </a:lstStyle>
          <a:p>
            <a:fld id="{4F2B1D01-4AE6-4F94-AD44-FBA66CAA7B20}" type="slidenum">
              <a:rPr lang="ru-RU" smtClean="0"/>
              <a:pPr/>
              <a:t>‹#›</a:t>
            </a:fld>
            <a:endParaRPr lang="ru-RU"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02920" y="4983480"/>
            <a:ext cx="8183880" cy="1051560"/>
          </a:xfrm>
        </p:spPr>
        <p:txBody>
          <a:bodyPr/>
          <a:lstStyle>
            <a:extLst/>
          </a:lstStyle>
          <a:p>
            <a:r>
              <a:rPr kumimoji="0" lang="ru-RU" smtClean="0"/>
              <a:t>Образец заголовка</a:t>
            </a:r>
            <a:endParaRPr kumimoji="0" lang="en-US"/>
          </a:p>
        </p:txBody>
      </p:sp>
      <p:sp>
        <p:nvSpPr>
          <p:cNvPr id="3" name="Содержимое 2"/>
          <p:cNvSpPr>
            <a:spLocks noGrp="1"/>
          </p:cNvSpPr>
          <p:nvPr>
            <p:ph idx="1"/>
          </p:nvPr>
        </p:nvSpPr>
        <p:spPr>
          <a:xfrm>
            <a:off x="502920" y="530352"/>
            <a:ext cx="8183880" cy="4187952"/>
          </a:xfrm>
        </p:spPr>
        <p:txBody>
          <a:bodyPr/>
          <a:lstStyle>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extLst/>
          </a:lstStyle>
          <a:p>
            <a:fld id="{9D23E62E-6F1D-4739-929E-0B513CAE11F8}" type="datetimeFigureOut">
              <a:rPr lang="ru-RU" smtClean="0"/>
              <a:pPr/>
              <a:t>04.11.2017</a:t>
            </a:fld>
            <a:endParaRPr lang="ru-RU" dirty="0"/>
          </a:p>
        </p:txBody>
      </p:sp>
      <p:sp>
        <p:nvSpPr>
          <p:cNvPr id="5" name="Нижний колонтитул 4"/>
          <p:cNvSpPr>
            <a:spLocks noGrp="1"/>
          </p:cNvSpPr>
          <p:nvPr>
            <p:ph type="ftr" sz="quarter" idx="11"/>
          </p:nvPr>
        </p:nvSpPr>
        <p:spPr/>
        <p:txBody>
          <a:bodyPr/>
          <a:lstStyle>
            <a:extLst/>
          </a:lstStyle>
          <a:p>
            <a:endParaRPr lang="ru-RU" dirty="0"/>
          </a:p>
        </p:txBody>
      </p:sp>
      <p:sp>
        <p:nvSpPr>
          <p:cNvPr id="6" name="Номер слайда 5"/>
          <p:cNvSpPr>
            <a:spLocks noGrp="1"/>
          </p:cNvSpPr>
          <p:nvPr>
            <p:ph type="sldNum" sz="quarter" idx="12"/>
          </p:nvPr>
        </p:nvSpPr>
        <p:spPr/>
        <p:txBody>
          <a:bodyPr/>
          <a:lstStyle>
            <a:extLst/>
          </a:lstStyle>
          <a:p>
            <a:fld id="{4F2B1D01-4AE6-4F94-AD44-FBA66CAA7B20}" type="slidenum">
              <a:rPr lang="ru-RU" smtClean="0"/>
              <a:pPr/>
              <a:t>‹#›</a:t>
            </a:fld>
            <a:endParaRPr lang="ru-RU"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14" name="Скругленный прямоугольник 13"/>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1" name="Скругленный прямоугольник 10"/>
          <p:cNvSpPr/>
          <p:nvPr/>
        </p:nvSpPr>
        <p:spPr>
          <a:xfrm>
            <a:off x="418596" y="434162"/>
            <a:ext cx="8306809" cy="4341329"/>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 name="Заголовок 1"/>
          <p:cNvSpPr>
            <a:spLocks noGrp="1"/>
          </p:cNvSpPr>
          <p:nvPr>
            <p:ph type="title"/>
          </p:nvPr>
        </p:nvSpPr>
        <p:spPr>
          <a:xfrm>
            <a:off x="468344" y="4928616"/>
            <a:ext cx="8183880" cy="676656"/>
          </a:xfrm>
        </p:spPr>
        <p:txBody>
          <a:bodyPr lIns="91440" bIns="0" anchor="b"/>
          <a:lstStyle>
            <a:lvl1pPr algn="l">
              <a:buNone/>
              <a:defRPr sz="3600" b="0" cap="none" baseline="0">
                <a:solidFill>
                  <a:schemeClr val="bg2">
                    <a:shade val="25000"/>
                  </a:schemeClr>
                </a:solidFill>
                <a:effectLst/>
              </a:defRPr>
            </a:lvl1pPr>
            <a:extLst/>
          </a:lstStyle>
          <a:p>
            <a:r>
              <a:rPr kumimoji="0" lang="ru-RU" smtClean="0"/>
              <a:t>Образец заголовка</a:t>
            </a:r>
            <a:endParaRPr kumimoji="0" lang="en-US"/>
          </a:p>
        </p:txBody>
      </p:sp>
      <p:sp>
        <p:nvSpPr>
          <p:cNvPr id="3" name="Текст 2"/>
          <p:cNvSpPr>
            <a:spLocks noGrp="1"/>
          </p:cNvSpPr>
          <p:nvPr>
            <p:ph type="body" idx="1"/>
          </p:nvPr>
        </p:nvSpPr>
        <p:spPr>
          <a:xfrm>
            <a:off x="468344" y="5624484"/>
            <a:ext cx="8183880" cy="420624"/>
          </a:xfrm>
        </p:spPr>
        <p:txBody>
          <a:bodyPr lIns="118872" tIns="0" anchor="t"/>
          <a:lstStyle>
            <a:lvl1pPr marL="0" marR="36576" indent="0" algn="l">
              <a:spcBef>
                <a:spcPts val="0"/>
              </a:spcBef>
              <a:spcAft>
                <a:spcPts val="0"/>
              </a:spcAft>
              <a:buNone/>
              <a:defRPr sz="1800" b="0">
                <a:solidFill>
                  <a:schemeClr val="accent1">
                    <a:shade val="50000"/>
                    <a:satMod val="110000"/>
                  </a:schemeClr>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ru-RU" smtClean="0"/>
              <a:t>Образец текста</a:t>
            </a:r>
          </a:p>
        </p:txBody>
      </p:sp>
      <p:sp>
        <p:nvSpPr>
          <p:cNvPr id="4" name="Дата 3"/>
          <p:cNvSpPr>
            <a:spLocks noGrp="1"/>
          </p:cNvSpPr>
          <p:nvPr>
            <p:ph type="dt" sz="half" idx="10"/>
          </p:nvPr>
        </p:nvSpPr>
        <p:spPr/>
        <p:txBody>
          <a:bodyPr/>
          <a:lstStyle>
            <a:extLst/>
          </a:lstStyle>
          <a:p>
            <a:fld id="{9D23E62E-6F1D-4739-929E-0B513CAE11F8}" type="datetimeFigureOut">
              <a:rPr lang="ru-RU" smtClean="0"/>
              <a:pPr/>
              <a:t>04.11.2017</a:t>
            </a:fld>
            <a:endParaRPr lang="ru-RU" dirty="0"/>
          </a:p>
        </p:txBody>
      </p:sp>
      <p:sp>
        <p:nvSpPr>
          <p:cNvPr id="5" name="Нижний колонтитул 4"/>
          <p:cNvSpPr>
            <a:spLocks noGrp="1"/>
          </p:cNvSpPr>
          <p:nvPr>
            <p:ph type="ftr" sz="quarter" idx="11"/>
          </p:nvPr>
        </p:nvSpPr>
        <p:spPr/>
        <p:txBody>
          <a:bodyPr/>
          <a:lstStyle>
            <a:extLst/>
          </a:lstStyle>
          <a:p>
            <a:endParaRPr lang="ru-RU" dirty="0"/>
          </a:p>
        </p:txBody>
      </p:sp>
      <p:sp>
        <p:nvSpPr>
          <p:cNvPr id="6" name="Номер слайда 5"/>
          <p:cNvSpPr>
            <a:spLocks noGrp="1"/>
          </p:cNvSpPr>
          <p:nvPr>
            <p:ph type="sldNum" sz="quarter" idx="12"/>
          </p:nvPr>
        </p:nvSpPr>
        <p:spPr/>
        <p:txBody>
          <a:bodyPr/>
          <a:lstStyle>
            <a:extLst/>
          </a:lstStyle>
          <a:p>
            <a:fld id="{4F2B1D01-4AE6-4F94-AD44-FBA66CAA7B20}" type="slidenum">
              <a:rPr lang="ru-RU" smtClean="0"/>
              <a:pPr/>
              <a:t>‹#›</a:t>
            </a:fld>
            <a:endParaRPr lang="ru-RU"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extLst/>
          </a:lstStyle>
          <a:p>
            <a:r>
              <a:rPr kumimoji="0" lang="ru-RU" smtClean="0"/>
              <a:t>Образец заголовка</a:t>
            </a:r>
            <a:endParaRPr kumimoji="0" lang="en-US"/>
          </a:p>
        </p:txBody>
      </p:sp>
      <p:sp>
        <p:nvSpPr>
          <p:cNvPr id="3" name="Содержимое 2"/>
          <p:cNvSpPr>
            <a:spLocks noGrp="1"/>
          </p:cNvSpPr>
          <p:nvPr>
            <p:ph sz="half" idx="1"/>
          </p:nvPr>
        </p:nvSpPr>
        <p:spPr>
          <a:xfrm>
            <a:off x="514352"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Содержимое 3"/>
          <p:cNvSpPr>
            <a:spLocks noGrp="1"/>
          </p:cNvSpPr>
          <p:nvPr>
            <p:ph sz="half" idx="2"/>
          </p:nvPr>
        </p:nvSpPr>
        <p:spPr>
          <a:xfrm>
            <a:off x="4755360"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5" name="Дата 4"/>
          <p:cNvSpPr>
            <a:spLocks noGrp="1"/>
          </p:cNvSpPr>
          <p:nvPr>
            <p:ph type="dt" sz="half" idx="10"/>
          </p:nvPr>
        </p:nvSpPr>
        <p:spPr/>
        <p:txBody>
          <a:bodyPr/>
          <a:lstStyle>
            <a:extLst/>
          </a:lstStyle>
          <a:p>
            <a:fld id="{9D23E62E-6F1D-4739-929E-0B513CAE11F8}" type="datetimeFigureOut">
              <a:rPr lang="ru-RU" smtClean="0"/>
              <a:pPr/>
              <a:t>04.11.2017</a:t>
            </a:fld>
            <a:endParaRPr lang="ru-RU" dirty="0"/>
          </a:p>
        </p:txBody>
      </p:sp>
      <p:sp>
        <p:nvSpPr>
          <p:cNvPr id="6" name="Нижний колонтитул 5"/>
          <p:cNvSpPr>
            <a:spLocks noGrp="1"/>
          </p:cNvSpPr>
          <p:nvPr>
            <p:ph type="ftr" sz="quarter" idx="11"/>
          </p:nvPr>
        </p:nvSpPr>
        <p:spPr/>
        <p:txBody>
          <a:bodyPr/>
          <a:lstStyle>
            <a:extLst/>
          </a:lstStyle>
          <a:p>
            <a:endParaRPr lang="ru-RU" dirty="0"/>
          </a:p>
        </p:txBody>
      </p:sp>
      <p:sp>
        <p:nvSpPr>
          <p:cNvPr id="7" name="Номер слайда 6"/>
          <p:cNvSpPr>
            <a:spLocks noGrp="1"/>
          </p:cNvSpPr>
          <p:nvPr>
            <p:ph type="sldNum" sz="quarter" idx="12"/>
          </p:nvPr>
        </p:nvSpPr>
        <p:spPr/>
        <p:txBody>
          <a:bodyPr/>
          <a:lstStyle>
            <a:extLst/>
          </a:lstStyle>
          <a:p>
            <a:fld id="{4F2B1D01-4AE6-4F94-AD44-FBA66CAA7B20}" type="slidenum">
              <a:rPr lang="ru-RU" smtClean="0"/>
              <a:pPr/>
              <a:t>‹#›</a:t>
            </a:fld>
            <a:endParaRPr lang="ru-RU"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02920" y="4983480"/>
            <a:ext cx="8183880" cy="1051560"/>
          </a:xfrm>
        </p:spPr>
        <p:txBody>
          <a:bodyPr anchor="b"/>
          <a:lstStyle>
            <a:lvl1pPr>
              <a:defRPr b="1"/>
            </a:lvl1pPr>
            <a:extLst/>
          </a:lstStyle>
          <a:p>
            <a:r>
              <a:rPr kumimoji="0" lang="ru-RU" smtClean="0"/>
              <a:t>Образец заголовка</a:t>
            </a:r>
            <a:endParaRPr kumimoji="0" lang="en-US"/>
          </a:p>
        </p:txBody>
      </p:sp>
      <p:sp>
        <p:nvSpPr>
          <p:cNvPr id="3" name="Текст 2"/>
          <p:cNvSpPr>
            <a:spLocks noGrp="1"/>
          </p:cNvSpPr>
          <p:nvPr>
            <p:ph type="body" idx="1"/>
          </p:nvPr>
        </p:nvSpPr>
        <p:spPr>
          <a:xfrm>
            <a:off x="607224" y="579438"/>
            <a:ext cx="3931920" cy="792162"/>
          </a:xfrm>
        </p:spPr>
        <p:txBody>
          <a:bodyPr lIns="146304"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ru-RU" smtClean="0"/>
              <a:t>Образец текста</a:t>
            </a:r>
          </a:p>
        </p:txBody>
      </p:sp>
      <p:sp>
        <p:nvSpPr>
          <p:cNvPr id="4" name="Текст 3"/>
          <p:cNvSpPr>
            <a:spLocks noGrp="1"/>
          </p:cNvSpPr>
          <p:nvPr>
            <p:ph type="body" sz="half" idx="3"/>
          </p:nvPr>
        </p:nvSpPr>
        <p:spPr>
          <a:xfrm>
            <a:off x="4652169" y="579438"/>
            <a:ext cx="3931920" cy="792162"/>
          </a:xfrm>
        </p:spPr>
        <p:txBody>
          <a:bodyPr lIns="137160"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ru-RU" smtClean="0"/>
              <a:t>Образец текста</a:t>
            </a:r>
          </a:p>
        </p:txBody>
      </p:sp>
      <p:sp>
        <p:nvSpPr>
          <p:cNvPr id="5" name="Содержимое 4"/>
          <p:cNvSpPr>
            <a:spLocks noGrp="1"/>
          </p:cNvSpPr>
          <p:nvPr>
            <p:ph sz="quarter" idx="2"/>
          </p:nvPr>
        </p:nvSpPr>
        <p:spPr>
          <a:xfrm>
            <a:off x="607224"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6" name="Содержимое 5"/>
          <p:cNvSpPr>
            <a:spLocks noGrp="1"/>
          </p:cNvSpPr>
          <p:nvPr>
            <p:ph sz="quarter" idx="4"/>
          </p:nvPr>
        </p:nvSpPr>
        <p:spPr>
          <a:xfrm>
            <a:off x="4652169"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7" name="Дата 6"/>
          <p:cNvSpPr>
            <a:spLocks noGrp="1"/>
          </p:cNvSpPr>
          <p:nvPr>
            <p:ph type="dt" sz="half" idx="10"/>
          </p:nvPr>
        </p:nvSpPr>
        <p:spPr/>
        <p:txBody>
          <a:bodyPr/>
          <a:lstStyle>
            <a:extLst/>
          </a:lstStyle>
          <a:p>
            <a:fld id="{9D23E62E-6F1D-4739-929E-0B513CAE11F8}" type="datetimeFigureOut">
              <a:rPr lang="ru-RU" smtClean="0"/>
              <a:pPr/>
              <a:t>04.11.2017</a:t>
            </a:fld>
            <a:endParaRPr lang="ru-RU" dirty="0"/>
          </a:p>
        </p:txBody>
      </p:sp>
      <p:sp>
        <p:nvSpPr>
          <p:cNvPr id="8" name="Нижний колонтитул 7"/>
          <p:cNvSpPr>
            <a:spLocks noGrp="1"/>
          </p:cNvSpPr>
          <p:nvPr>
            <p:ph type="ftr" sz="quarter" idx="11"/>
          </p:nvPr>
        </p:nvSpPr>
        <p:spPr/>
        <p:txBody>
          <a:bodyPr/>
          <a:lstStyle>
            <a:extLst/>
          </a:lstStyle>
          <a:p>
            <a:endParaRPr lang="ru-RU" dirty="0"/>
          </a:p>
        </p:txBody>
      </p:sp>
      <p:sp>
        <p:nvSpPr>
          <p:cNvPr id="9" name="Номер слайда 8"/>
          <p:cNvSpPr>
            <a:spLocks noGrp="1"/>
          </p:cNvSpPr>
          <p:nvPr>
            <p:ph type="sldNum" sz="quarter" idx="12"/>
          </p:nvPr>
        </p:nvSpPr>
        <p:spPr/>
        <p:txBody>
          <a:bodyPr/>
          <a:lstStyle>
            <a:extLst/>
          </a:lstStyle>
          <a:p>
            <a:fld id="{4F2B1D01-4AE6-4F94-AD44-FBA66CAA7B20}" type="slidenum">
              <a:rPr lang="ru-RU" smtClean="0"/>
              <a:pPr/>
              <a:t>‹#›</a:t>
            </a:fld>
            <a:endParaRPr lang="ru-RU"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extLst/>
          </a:lstStyle>
          <a:p>
            <a:r>
              <a:rPr kumimoji="0" lang="ru-RU" smtClean="0"/>
              <a:t>Образец заголовка</a:t>
            </a:r>
            <a:endParaRPr kumimoji="0" lang="en-US"/>
          </a:p>
        </p:txBody>
      </p:sp>
      <p:sp>
        <p:nvSpPr>
          <p:cNvPr id="3" name="Дата 2"/>
          <p:cNvSpPr>
            <a:spLocks noGrp="1"/>
          </p:cNvSpPr>
          <p:nvPr>
            <p:ph type="dt" sz="half" idx="10"/>
          </p:nvPr>
        </p:nvSpPr>
        <p:spPr/>
        <p:txBody>
          <a:bodyPr/>
          <a:lstStyle>
            <a:extLst/>
          </a:lstStyle>
          <a:p>
            <a:fld id="{9D23E62E-6F1D-4739-929E-0B513CAE11F8}" type="datetimeFigureOut">
              <a:rPr lang="ru-RU" smtClean="0"/>
              <a:pPr/>
              <a:t>04.11.2017</a:t>
            </a:fld>
            <a:endParaRPr lang="ru-RU" dirty="0"/>
          </a:p>
        </p:txBody>
      </p:sp>
      <p:sp>
        <p:nvSpPr>
          <p:cNvPr id="4" name="Нижний колонтитул 3"/>
          <p:cNvSpPr>
            <a:spLocks noGrp="1"/>
          </p:cNvSpPr>
          <p:nvPr>
            <p:ph type="ftr" sz="quarter" idx="11"/>
          </p:nvPr>
        </p:nvSpPr>
        <p:spPr/>
        <p:txBody>
          <a:bodyPr/>
          <a:lstStyle>
            <a:extLst/>
          </a:lstStyle>
          <a:p>
            <a:endParaRPr lang="ru-RU" dirty="0"/>
          </a:p>
        </p:txBody>
      </p:sp>
      <p:sp>
        <p:nvSpPr>
          <p:cNvPr id="5" name="Номер слайда 4"/>
          <p:cNvSpPr>
            <a:spLocks noGrp="1"/>
          </p:cNvSpPr>
          <p:nvPr>
            <p:ph type="sldNum" sz="quarter" idx="12"/>
          </p:nvPr>
        </p:nvSpPr>
        <p:spPr/>
        <p:txBody>
          <a:bodyPr/>
          <a:lstStyle>
            <a:extLst/>
          </a:lstStyle>
          <a:p>
            <a:fld id="{4F2B1D01-4AE6-4F94-AD44-FBA66CAA7B20}" type="slidenum">
              <a:rPr lang="ru-RU" smtClean="0"/>
              <a:pPr/>
              <a:t>‹#›</a:t>
            </a:fld>
            <a:endParaRPr lang="ru-RU"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7" name="Скругленный прямоугольник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 name="Дата 1"/>
          <p:cNvSpPr>
            <a:spLocks noGrp="1"/>
          </p:cNvSpPr>
          <p:nvPr>
            <p:ph type="dt" sz="half" idx="10"/>
          </p:nvPr>
        </p:nvSpPr>
        <p:spPr/>
        <p:txBody>
          <a:bodyPr/>
          <a:lstStyle>
            <a:extLst/>
          </a:lstStyle>
          <a:p>
            <a:fld id="{9D23E62E-6F1D-4739-929E-0B513CAE11F8}" type="datetimeFigureOut">
              <a:rPr lang="ru-RU" smtClean="0"/>
              <a:pPr/>
              <a:t>04.11.2017</a:t>
            </a:fld>
            <a:endParaRPr lang="ru-RU" dirty="0"/>
          </a:p>
        </p:txBody>
      </p:sp>
      <p:sp>
        <p:nvSpPr>
          <p:cNvPr id="3" name="Нижний колонтитул 2"/>
          <p:cNvSpPr>
            <a:spLocks noGrp="1"/>
          </p:cNvSpPr>
          <p:nvPr>
            <p:ph type="ftr" sz="quarter" idx="11"/>
          </p:nvPr>
        </p:nvSpPr>
        <p:spPr/>
        <p:txBody>
          <a:bodyPr/>
          <a:lstStyle>
            <a:extLst/>
          </a:lstStyle>
          <a:p>
            <a:endParaRPr lang="ru-RU" dirty="0"/>
          </a:p>
        </p:txBody>
      </p:sp>
      <p:sp>
        <p:nvSpPr>
          <p:cNvPr id="4" name="Номер слайда 3"/>
          <p:cNvSpPr>
            <a:spLocks noGrp="1"/>
          </p:cNvSpPr>
          <p:nvPr>
            <p:ph type="sldNum" sz="quarter" idx="12"/>
          </p:nvPr>
        </p:nvSpPr>
        <p:spPr/>
        <p:txBody>
          <a:bodyPr/>
          <a:lstStyle>
            <a:extLst/>
          </a:lstStyle>
          <a:p>
            <a:fld id="{4F2B1D01-4AE6-4F94-AD44-FBA66CAA7B20}" type="slidenum">
              <a:rPr lang="ru-RU" smtClean="0"/>
              <a:pPr/>
              <a:t>‹#›</a:t>
            </a:fld>
            <a:endParaRPr lang="ru-RU"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538784" y="533400"/>
            <a:ext cx="2971800" cy="914400"/>
          </a:xfrm>
        </p:spPr>
        <p:txBody>
          <a:bodyPr anchor="b"/>
          <a:lstStyle>
            <a:lvl1pPr algn="l">
              <a:buNone/>
              <a:defRPr sz="2200" b="1">
                <a:solidFill>
                  <a:schemeClr val="accent1"/>
                </a:solidFill>
              </a:defRPr>
            </a:lvl1pPr>
            <a:extLst/>
          </a:lstStyle>
          <a:p>
            <a:r>
              <a:rPr kumimoji="0" lang="ru-RU" smtClean="0"/>
              <a:t>Образец заголовка</a:t>
            </a:r>
            <a:endParaRPr kumimoji="0" lang="en-US"/>
          </a:p>
        </p:txBody>
      </p:sp>
      <p:sp>
        <p:nvSpPr>
          <p:cNvPr id="3" name="Текст 2"/>
          <p:cNvSpPr>
            <a:spLocks noGrp="1"/>
          </p:cNvSpPr>
          <p:nvPr>
            <p:ph type="body" idx="2"/>
          </p:nvPr>
        </p:nvSpPr>
        <p:spPr>
          <a:xfrm>
            <a:off x="5538847" y="1447802"/>
            <a:ext cx="2971800" cy="4206112"/>
          </a:xfrm>
        </p:spPr>
        <p:txBody>
          <a:bodyPr lIns="91440"/>
          <a:lstStyle>
            <a:lvl1pPr marL="18288" marR="18288" indent="0">
              <a:spcBef>
                <a:spcPts val="0"/>
              </a:spcBef>
              <a:buNone/>
              <a:defRPr sz="1400">
                <a:solidFill>
                  <a:schemeClr val="tx1"/>
                </a:solidFill>
              </a:defRPr>
            </a:lvl1pPr>
            <a:lvl2pPr>
              <a:buNone/>
              <a:defRPr sz="1200">
                <a:solidFill>
                  <a:schemeClr val="tx1"/>
                </a:solidFill>
              </a:defRPr>
            </a:lvl2pPr>
            <a:lvl3pPr>
              <a:buNone/>
              <a:defRPr sz="1000">
                <a:solidFill>
                  <a:schemeClr val="tx1"/>
                </a:solidFill>
              </a:defRPr>
            </a:lvl3pPr>
            <a:lvl4pPr>
              <a:buNone/>
              <a:defRPr sz="900">
                <a:solidFill>
                  <a:schemeClr val="tx1"/>
                </a:solidFill>
              </a:defRPr>
            </a:lvl4pPr>
            <a:lvl5pPr>
              <a:buNone/>
              <a:defRPr sz="900">
                <a:solidFill>
                  <a:schemeClr val="tx1"/>
                </a:solidFill>
              </a:defRPr>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Содержимое 3"/>
          <p:cNvSpPr>
            <a:spLocks noGrp="1"/>
          </p:cNvSpPr>
          <p:nvPr>
            <p:ph sz="half" idx="1"/>
          </p:nvPr>
        </p:nvSpPr>
        <p:spPr>
          <a:xfrm>
            <a:off x="761372" y="930144"/>
            <a:ext cx="4626159" cy="4724402"/>
          </a:xfrm>
        </p:spPr>
        <p:txBody>
          <a:bodyPr/>
          <a:lstStyle>
            <a:lvl1pPr>
              <a:defRPr sz="2800">
                <a:solidFill>
                  <a:schemeClr val="tx1"/>
                </a:solidFill>
              </a:defRPr>
            </a:lvl1pPr>
            <a:lvl2pPr>
              <a:defRPr sz="26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buNone/>
              <a:defRPr/>
            </a:lvl6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5" name="Дата 4"/>
          <p:cNvSpPr>
            <a:spLocks noGrp="1"/>
          </p:cNvSpPr>
          <p:nvPr>
            <p:ph type="dt" sz="half" idx="10"/>
          </p:nvPr>
        </p:nvSpPr>
        <p:spPr/>
        <p:txBody>
          <a:bodyPr/>
          <a:lstStyle>
            <a:extLst/>
          </a:lstStyle>
          <a:p>
            <a:fld id="{9D23E62E-6F1D-4739-929E-0B513CAE11F8}" type="datetimeFigureOut">
              <a:rPr lang="ru-RU" smtClean="0"/>
              <a:pPr/>
              <a:t>04.11.2017</a:t>
            </a:fld>
            <a:endParaRPr lang="ru-RU" dirty="0"/>
          </a:p>
        </p:txBody>
      </p:sp>
      <p:sp>
        <p:nvSpPr>
          <p:cNvPr id="6" name="Нижний колонтитул 5"/>
          <p:cNvSpPr>
            <a:spLocks noGrp="1"/>
          </p:cNvSpPr>
          <p:nvPr>
            <p:ph type="ftr" sz="quarter" idx="11"/>
          </p:nvPr>
        </p:nvSpPr>
        <p:spPr/>
        <p:txBody>
          <a:bodyPr/>
          <a:lstStyle>
            <a:extLst/>
          </a:lstStyle>
          <a:p>
            <a:endParaRPr lang="ru-RU" dirty="0"/>
          </a:p>
        </p:txBody>
      </p:sp>
      <p:sp>
        <p:nvSpPr>
          <p:cNvPr id="7" name="Номер слайда 6"/>
          <p:cNvSpPr>
            <a:spLocks noGrp="1"/>
          </p:cNvSpPr>
          <p:nvPr>
            <p:ph type="sldNum" sz="quarter" idx="12"/>
          </p:nvPr>
        </p:nvSpPr>
        <p:spPr/>
        <p:txBody>
          <a:bodyPr/>
          <a:lstStyle>
            <a:extLst/>
          </a:lstStyle>
          <a:p>
            <a:fld id="{4F2B1D01-4AE6-4F94-AD44-FBA66CAA7B20}" type="slidenum">
              <a:rPr lang="ru-RU" smtClean="0"/>
              <a:pPr/>
              <a:t>‹#›</a:t>
            </a:fld>
            <a:endParaRPr lang="ru-RU"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15" name="Скругленный прямоугольник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1" name="Прямоугольник с одним скругленным углом 10"/>
          <p:cNvSpPr/>
          <p:nvPr/>
        </p:nvSpPr>
        <p:spPr>
          <a:xfrm>
            <a:off x="6400800" y="434162"/>
            <a:ext cx="2324605" cy="4343400"/>
          </a:xfrm>
          <a:prstGeom prst="round1Rect">
            <a:avLst>
              <a:gd name="adj" fmla="val 2748"/>
            </a:avLst>
          </a:prstGeom>
          <a:solidFill>
            <a:srgbClr val="1C1C1C"/>
          </a:soli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 name="Заголовок 1"/>
          <p:cNvSpPr>
            <a:spLocks noGrp="1"/>
          </p:cNvSpPr>
          <p:nvPr>
            <p:ph type="title"/>
          </p:nvPr>
        </p:nvSpPr>
        <p:spPr>
          <a:xfrm>
            <a:off x="457200" y="5012056"/>
            <a:ext cx="8229600" cy="1051560"/>
          </a:xfrm>
        </p:spPr>
        <p:txBody>
          <a:bodyPr anchor="t"/>
          <a:lstStyle>
            <a:lvl1pPr algn="l">
              <a:buNone/>
              <a:defRPr sz="3600" b="0">
                <a:solidFill>
                  <a:schemeClr val="bg2">
                    <a:shade val="25000"/>
                  </a:schemeClr>
                </a:solidFill>
                <a:effectLst/>
              </a:defRPr>
            </a:lvl1pPr>
            <a:extLst/>
          </a:lstStyle>
          <a:p>
            <a:r>
              <a:rPr kumimoji="0" lang="ru-RU" smtClean="0"/>
              <a:t>Образец заголовка</a:t>
            </a:r>
            <a:endParaRPr kumimoji="0" lang="en-US"/>
          </a:p>
        </p:txBody>
      </p:sp>
      <p:sp>
        <p:nvSpPr>
          <p:cNvPr id="4" name="Текст 3"/>
          <p:cNvSpPr>
            <a:spLocks noGrp="1"/>
          </p:cNvSpPr>
          <p:nvPr>
            <p:ph type="body" sz="half" idx="2"/>
          </p:nvPr>
        </p:nvSpPr>
        <p:spPr bwMode="grayWhite">
          <a:xfrm>
            <a:off x="6462712" y="533400"/>
            <a:ext cx="2240280" cy="4211480"/>
          </a:xfrm>
        </p:spPr>
        <p:txBody>
          <a:bodyPr lIns="91440"/>
          <a:lstStyle>
            <a:lvl1pPr marL="45720" indent="0" algn="l">
              <a:spcBef>
                <a:spcPts val="0"/>
              </a:spcBef>
              <a:buNone/>
              <a:defRPr sz="1400">
                <a:solidFill>
                  <a:srgbClr val="FFFFFF"/>
                </a:solidFill>
              </a:defRPr>
            </a:lvl1pPr>
            <a:lvl2pPr>
              <a:defRPr sz="1200">
                <a:solidFill>
                  <a:srgbClr val="FFFFFF"/>
                </a:solidFill>
              </a:defRPr>
            </a:lvl2pPr>
            <a:lvl3pPr>
              <a:defRPr sz="1000">
                <a:solidFill>
                  <a:srgbClr val="FFFFFF"/>
                </a:solidFill>
              </a:defRPr>
            </a:lvl3pPr>
            <a:lvl4pPr>
              <a:defRPr sz="900">
                <a:solidFill>
                  <a:srgbClr val="FFFFFF"/>
                </a:solidFill>
              </a:defRPr>
            </a:lvl4pPr>
            <a:lvl5pPr>
              <a:defRPr sz="900">
                <a:solidFill>
                  <a:srgbClr val="FFFFFF"/>
                </a:solidFill>
              </a:defRPr>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5" name="Дата 4"/>
          <p:cNvSpPr>
            <a:spLocks noGrp="1"/>
          </p:cNvSpPr>
          <p:nvPr>
            <p:ph type="dt" sz="half" idx="10"/>
          </p:nvPr>
        </p:nvSpPr>
        <p:spPr/>
        <p:txBody>
          <a:bodyPr/>
          <a:lstStyle>
            <a:extLst/>
          </a:lstStyle>
          <a:p>
            <a:fld id="{9D23E62E-6F1D-4739-929E-0B513CAE11F8}" type="datetimeFigureOut">
              <a:rPr lang="ru-RU" smtClean="0"/>
              <a:pPr/>
              <a:t>04.11.2017</a:t>
            </a:fld>
            <a:endParaRPr lang="ru-RU" dirty="0"/>
          </a:p>
        </p:txBody>
      </p:sp>
      <p:sp>
        <p:nvSpPr>
          <p:cNvPr id="6" name="Нижний колонтитул 5"/>
          <p:cNvSpPr>
            <a:spLocks noGrp="1"/>
          </p:cNvSpPr>
          <p:nvPr>
            <p:ph type="ftr" sz="quarter" idx="11"/>
          </p:nvPr>
        </p:nvSpPr>
        <p:spPr/>
        <p:txBody>
          <a:bodyPr/>
          <a:lstStyle>
            <a:extLst/>
          </a:lstStyle>
          <a:p>
            <a:endParaRPr lang="ru-RU" dirty="0"/>
          </a:p>
        </p:txBody>
      </p:sp>
      <p:sp>
        <p:nvSpPr>
          <p:cNvPr id="7" name="Номер слайда 6"/>
          <p:cNvSpPr>
            <a:spLocks noGrp="1"/>
          </p:cNvSpPr>
          <p:nvPr>
            <p:ph type="sldNum" sz="quarter" idx="12"/>
          </p:nvPr>
        </p:nvSpPr>
        <p:spPr/>
        <p:txBody>
          <a:bodyPr/>
          <a:lstStyle>
            <a:extLst/>
          </a:lstStyle>
          <a:p>
            <a:fld id="{4F2B1D01-4AE6-4F94-AD44-FBA66CAA7B20}" type="slidenum">
              <a:rPr lang="ru-RU" smtClean="0"/>
              <a:pPr/>
              <a:t>‹#›</a:t>
            </a:fld>
            <a:endParaRPr lang="ru-RU" dirty="0"/>
          </a:p>
        </p:txBody>
      </p:sp>
      <p:sp>
        <p:nvSpPr>
          <p:cNvPr id="3" name="Рисунок 2"/>
          <p:cNvSpPr>
            <a:spLocks noGrp="1"/>
          </p:cNvSpPr>
          <p:nvPr>
            <p:ph type="pic" idx="1"/>
          </p:nvPr>
        </p:nvSpPr>
        <p:spPr>
          <a:xfrm>
            <a:off x="421480" y="435768"/>
            <a:ext cx="5925312" cy="4343400"/>
          </a:xfrm>
          <a:prstGeom prst="snipRoundRect">
            <a:avLst>
              <a:gd name="adj1" fmla="val 1040"/>
              <a:gd name="adj2" fmla="val 0"/>
            </a:avLst>
          </a:prstGeom>
          <a:solidFill>
            <a:schemeClr val="bg2">
              <a:shade val="10000"/>
            </a:schemeClr>
          </a:solidFill>
        </p:spPr>
        <p:txBody>
          <a:bodyPr/>
          <a:lstStyle>
            <a:lvl1pPr marL="0" indent="0">
              <a:buNone/>
              <a:defRPr sz="3200"/>
            </a:lvl1pPr>
            <a:extLst/>
          </a:lstStyle>
          <a:p>
            <a:r>
              <a:rPr kumimoji="0" lang="ru-RU" dirty="0" smtClean="0"/>
              <a:t>Вставка рисунка</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Скругленный прямоугольник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9" name="Скругленный прямоугольник 8"/>
          <p:cNvSpPr/>
          <p:nvPr/>
        </p:nvSpPr>
        <p:spPr>
          <a:xfrm>
            <a:off x="418596" y="434162"/>
            <a:ext cx="8306809" cy="5486400"/>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3" name="Заголовок 12"/>
          <p:cNvSpPr>
            <a:spLocks noGrp="1"/>
          </p:cNvSpPr>
          <p:nvPr>
            <p:ph type="title"/>
          </p:nvPr>
        </p:nvSpPr>
        <p:spPr>
          <a:xfrm>
            <a:off x="502920" y="4985590"/>
            <a:ext cx="8183880" cy="1051560"/>
          </a:xfrm>
          <a:prstGeom prst="rect">
            <a:avLst/>
          </a:prstGeom>
        </p:spPr>
        <p:txBody>
          <a:bodyPr vert="horz" anchor="b">
            <a:normAutofit/>
          </a:bodyPr>
          <a:lstStyle>
            <a:extLst/>
          </a:lstStyle>
          <a:p>
            <a:r>
              <a:rPr kumimoji="0" lang="ru-RU" smtClean="0"/>
              <a:t>Образец заголовка</a:t>
            </a:r>
            <a:endParaRPr kumimoji="0" lang="en-US"/>
          </a:p>
        </p:txBody>
      </p:sp>
      <p:sp>
        <p:nvSpPr>
          <p:cNvPr id="4" name="Текст 3"/>
          <p:cNvSpPr>
            <a:spLocks noGrp="1"/>
          </p:cNvSpPr>
          <p:nvPr>
            <p:ph type="body" idx="1"/>
          </p:nvPr>
        </p:nvSpPr>
        <p:spPr>
          <a:xfrm>
            <a:off x="502920" y="530352"/>
            <a:ext cx="8183880" cy="4187952"/>
          </a:xfrm>
          <a:prstGeom prst="rect">
            <a:avLst/>
          </a:prstGeom>
        </p:spPr>
        <p:txBody>
          <a:bodyPr vert="horz" lIns="182880" tIns="91440">
            <a:normAutofit/>
          </a:bodyPr>
          <a:lstStyle>
            <a:extLst/>
          </a:lstStyle>
          <a:p>
            <a:pPr lvl="0" eaLnBrk="1" latinLnBrk="0" hangingPunct="1"/>
            <a:r>
              <a:rPr kumimoji="0" lang="ru-RU" smtClean="0"/>
              <a:t>Образец текста</a:t>
            </a:r>
          </a:p>
          <a:p>
            <a:pPr lvl="1" eaLnBrk="1" latinLnBrk="0" hangingPunct="1"/>
            <a:r>
              <a:rPr kumimoji="0" lang="ru-RU" smtClean="0"/>
              <a:t>Второй уровень</a:t>
            </a:r>
          </a:p>
          <a:p>
            <a:pPr lvl="2" eaLnBrk="1" latinLnBrk="0" hangingPunct="1"/>
            <a:r>
              <a:rPr kumimoji="0" lang="ru-RU" smtClean="0"/>
              <a:t>Третий уровень</a:t>
            </a:r>
          </a:p>
          <a:p>
            <a:pPr lvl="3" eaLnBrk="1" latinLnBrk="0" hangingPunct="1"/>
            <a:r>
              <a:rPr kumimoji="0" lang="ru-RU" smtClean="0"/>
              <a:t>Четвертый уровень</a:t>
            </a:r>
          </a:p>
          <a:p>
            <a:pPr lvl="4" eaLnBrk="1" latinLnBrk="0" hangingPunct="1"/>
            <a:r>
              <a:rPr kumimoji="0" lang="ru-RU" smtClean="0"/>
              <a:t>Пятый уровень</a:t>
            </a:r>
            <a:endParaRPr kumimoji="0" lang="en-US"/>
          </a:p>
        </p:txBody>
      </p:sp>
      <p:sp>
        <p:nvSpPr>
          <p:cNvPr id="25" name="Дата 24"/>
          <p:cNvSpPr>
            <a:spLocks noGrp="1"/>
          </p:cNvSpPr>
          <p:nvPr>
            <p:ph type="dt" sz="half" idx="2"/>
          </p:nvPr>
        </p:nvSpPr>
        <p:spPr>
          <a:xfrm>
            <a:off x="3776328" y="6111875"/>
            <a:ext cx="22860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9D23E62E-6F1D-4739-929E-0B513CAE11F8}" type="datetimeFigureOut">
              <a:rPr lang="ru-RU" smtClean="0"/>
              <a:pPr/>
              <a:t>04.11.2017</a:t>
            </a:fld>
            <a:endParaRPr lang="ru-RU" dirty="0"/>
          </a:p>
        </p:txBody>
      </p:sp>
      <p:sp>
        <p:nvSpPr>
          <p:cNvPr id="18" name="Нижний колонтитул 17"/>
          <p:cNvSpPr>
            <a:spLocks noGrp="1"/>
          </p:cNvSpPr>
          <p:nvPr>
            <p:ph type="ftr" sz="quarter" idx="3"/>
          </p:nvPr>
        </p:nvSpPr>
        <p:spPr>
          <a:xfrm>
            <a:off x="6062328" y="6111875"/>
            <a:ext cx="2286000" cy="365125"/>
          </a:xfrm>
          <a:prstGeom prst="rect">
            <a:avLst/>
          </a:prstGeom>
        </p:spPr>
        <p:txBody>
          <a:bodyPr vert="horz" anchor="b"/>
          <a:lstStyle>
            <a:lvl1pPr algn="l" eaLnBrk="1" latinLnBrk="0" hangingPunct="1">
              <a:defRPr kumimoji="0" sz="1000">
                <a:solidFill>
                  <a:schemeClr val="bg2">
                    <a:shade val="50000"/>
                  </a:schemeClr>
                </a:solidFill>
              </a:defRPr>
            </a:lvl1pPr>
            <a:extLst/>
          </a:lstStyle>
          <a:p>
            <a:endParaRPr lang="ru-RU" dirty="0"/>
          </a:p>
        </p:txBody>
      </p:sp>
      <p:sp>
        <p:nvSpPr>
          <p:cNvPr id="5" name="Номер слайда 4"/>
          <p:cNvSpPr>
            <a:spLocks noGrp="1"/>
          </p:cNvSpPr>
          <p:nvPr>
            <p:ph type="sldNum" sz="quarter" idx="4"/>
          </p:nvPr>
        </p:nvSpPr>
        <p:spPr>
          <a:xfrm>
            <a:off x="8348328" y="6111875"/>
            <a:ext cx="4572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4F2B1D01-4AE6-4F94-AD44-FBA66CAA7B20}" type="slidenum">
              <a:rPr lang="ru-RU" smtClean="0"/>
              <a:pPr/>
              <a:t>‹#›</a:t>
            </a:fld>
            <a:endParaRPr lang="ru-RU"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6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p:titleStyle>
    <p:bodyStyle>
      <a:lvl1pPr marL="265176" indent="-265176" algn="l" rtl="0" eaLnBrk="1" latinLnBrk="0" hangingPunct="1">
        <a:spcBef>
          <a:spcPts val="250"/>
        </a:spcBef>
        <a:buClr>
          <a:schemeClr val="accent1"/>
        </a:buClr>
        <a:buSzPct val="80000"/>
        <a:buFont typeface="Wingdings 2"/>
        <a:buChar char=""/>
        <a:defRPr kumimoji="0" sz="2800" kern="1200">
          <a:solidFill>
            <a:schemeClr val="tx1"/>
          </a:solidFill>
          <a:effectLst/>
          <a:latin typeface="+mn-lt"/>
          <a:ea typeface="+mn-ea"/>
          <a:cs typeface="+mn-cs"/>
        </a:defRPr>
      </a:lvl1pPr>
      <a:lvl2pPr marL="548640" indent="-201168" algn="l" rtl="0" eaLnBrk="1" latinLnBrk="0" hangingPunct="1">
        <a:spcBef>
          <a:spcPts val="250"/>
        </a:spcBef>
        <a:buClr>
          <a:schemeClr val="accent1"/>
        </a:buClr>
        <a:buSzPct val="100000"/>
        <a:buFont typeface="Verdana"/>
        <a:buChar char="◦"/>
        <a:defRPr kumimoji="0" sz="2400" kern="1200">
          <a:solidFill>
            <a:schemeClr val="tx1"/>
          </a:solidFill>
          <a:latin typeface="+mn-lt"/>
          <a:ea typeface="+mn-ea"/>
          <a:cs typeface="+mn-cs"/>
        </a:defRPr>
      </a:lvl2pPr>
      <a:lvl3pPr marL="786384" indent="-182880" algn="l" rtl="0" eaLnBrk="1" latinLnBrk="0" hangingPunct="1">
        <a:spcBef>
          <a:spcPts val="250"/>
        </a:spcBef>
        <a:buClr>
          <a:schemeClr val="accent2">
            <a:tint val="85000"/>
            <a:satMod val="285000"/>
          </a:schemeClr>
        </a:buClr>
        <a:buSzPct val="100000"/>
        <a:buFont typeface="Wingdings 2"/>
        <a:buChar char=""/>
        <a:defRPr kumimoji="0" sz="2200" kern="1200">
          <a:solidFill>
            <a:schemeClr val="tx1"/>
          </a:solidFill>
          <a:latin typeface="+mn-lt"/>
          <a:ea typeface="+mn-ea"/>
          <a:cs typeface="+mn-cs"/>
        </a:defRPr>
      </a:lvl3pPr>
      <a:lvl4pPr marL="1024128" indent="-182880" algn="l" rtl="0" eaLnBrk="1" latinLnBrk="0" hangingPunct="1">
        <a:spcBef>
          <a:spcPts val="230"/>
        </a:spcBef>
        <a:buClr>
          <a:schemeClr val="accent2">
            <a:tint val="85000"/>
            <a:satMod val="285000"/>
          </a:schemeClr>
        </a:buClr>
        <a:buSzPct val="112000"/>
        <a:buFont typeface="Verdana"/>
        <a:buChar char="◦"/>
        <a:defRPr kumimoji="0" sz="1900" kern="1200">
          <a:solidFill>
            <a:schemeClr val="tx1"/>
          </a:solidFill>
          <a:latin typeface="+mn-lt"/>
          <a:ea typeface="+mn-ea"/>
          <a:cs typeface="+mn-cs"/>
        </a:defRPr>
      </a:lvl4pPr>
      <a:lvl5pPr marL="1280160" indent="-182880" algn="l" rtl="0" eaLnBrk="1" latinLnBrk="0" hangingPunct="1">
        <a:spcBef>
          <a:spcPts val="250"/>
        </a:spcBef>
        <a:buClr>
          <a:schemeClr val="accent3">
            <a:tint val="85000"/>
            <a:satMod val="275000"/>
          </a:schemeClr>
        </a:buClr>
        <a:buSzPct val="100000"/>
        <a:buFont typeface="Wingdings 2"/>
        <a:buChar char=""/>
        <a:defRPr kumimoji="0" sz="1800" kern="1200">
          <a:solidFill>
            <a:schemeClr val="tx1"/>
          </a:solidFill>
          <a:latin typeface="+mn-lt"/>
          <a:ea typeface="+mn-ea"/>
          <a:cs typeface="+mn-cs"/>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Data" Target="../diagrams/data2.xml"/><Relationship Id="rId7" Type="http://schemas.openxmlformats.org/officeDocument/2006/relationships/diagramData" Target="../diagrams/data3.xml"/><Relationship Id="rId12" Type="http://schemas.microsoft.com/office/2007/relationships/diagramDrawing" Target="../diagrams/drawing3.xm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diagramColors" Target="../diagrams/colors2.xml"/><Relationship Id="rId11" Type="http://schemas.microsoft.com/office/2007/relationships/diagramDrawing" Target="../diagrams/drawing2.xml"/><Relationship Id="rId5" Type="http://schemas.openxmlformats.org/officeDocument/2006/relationships/diagramQuickStyle" Target="../diagrams/quickStyle2.xml"/><Relationship Id="rId10" Type="http://schemas.openxmlformats.org/officeDocument/2006/relationships/diagramColors" Target="../diagrams/colors3.xml"/><Relationship Id="rId4" Type="http://schemas.openxmlformats.org/officeDocument/2006/relationships/diagramLayout" Target="../diagrams/layout2.xml"/><Relationship Id="rId9"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2.jpeg"/><Relationship Id="rId7" Type="http://schemas.openxmlformats.org/officeDocument/2006/relationships/image" Target="../media/image4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32.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notesSlide" Target="../notesSlides/notesSlide3.xml"/><Relationship Id="rId7" Type="http://schemas.openxmlformats.org/officeDocument/2006/relationships/diagramLayout" Target="../diagrams/layout4.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diagramData" Target="../diagrams/data4.xml"/><Relationship Id="rId11" Type="http://schemas.microsoft.com/office/2007/relationships/diagramDrawing" Target="../diagrams/drawing4.xml"/><Relationship Id="rId5" Type="http://schemas.openxmlformats.org/officeDocument/2006/relationships/oleObject" Target="../embeddings/_____Microsoft_Office_Excel_97-20031.xls"/><Relationship Id="rId4" Type="http://schemas.openxmlformats.org/officeDocument/2006/relationships/image" Target="../media/image2.jpeg"/><Relationship Id="rId9" Type="http://schemas.openxmlformats.org/officeDocument/2006/relationships/diagramColors" Target="../diagrams/colors4.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oleObject" Target="../embeddings/_____Microsoft_Office_Excel_97-20032.xls"/><Relationship Id="rId4" Type="http://schemas.openxmlformats.org/officeDocument/2006/relationships/image" Target="../media/image2.jpeg"/></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2.jpeg"/><Relationship Id="rId7" Type="http://schemas.openxmlformats.org/officeDocument/2006/relationships/diagramQuickStyle" Target="../diagrams/quickStyle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54.png"/><Relationship Id="rId9" Type="http://schemas.microsoft.com/office/2007/relationships/diagramDrawing" Target="../diagrams/drawing5.xml"/></Relationships>
</file>

<file path=ppt/slides/_rels/slide37.xml.rels><?xml version="1.0" encoding="UTF-8" standalone="yes"?>
<Relationships xmlns="http://schemas.openxmlformats.org/package/2006/relationships"><Relationship Id="rId3" Type="http://schemas.openxmlformats.org/officeDocument/2006/relationships/package" Target="../embeddings/______Microsoft_Office_PowerPoint1.sldx"/><Relationship Id="rId2" Type="http://schemas.openxmlformats.org/officeDocument/2006/relationships/slideLayout" Target="../slideLayouts/slideLayout7.xml"/><Relationship Id="rId1" Type="http://schemas.openxmlformats.org/officeDocument/2006/relationships/vmlDrawing" Target="../drawings/vmlDrawing3.vml"/></Relationships>
</file>

<file path=ppt/slides/_rels/slide38.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56.jpeg"/><Relationship Id="rId7" Type="http://schemas.openxmlformats.org/officeDocument/2006/relationships/diagramColors" Target="../diagrams/colors6.xm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39.xml.rels><?xml version="1.0" encoding="UTF-8" standalone="yes"?>
<Relationships xmlns="http://schemas.openxmlformats.org/package/2006/relationships"><Relationship Id="rId8" Type="http://schemas.openxmlformats.org/officeDocument/2006/relationships/diagramQuickStyle" Target="../diagrams/quickStyle7.xml"/><Relationship Id="rId3" Type="http://schemas.openxmlformats.org/officeDocument/2006/relationships/image" Target="../media/image2.jpeg"/><Relationship Id="rId7" Type="http://schemas.openxmlformats.org/officeDocument/2006/relationships/diagramLayout" Target="../diagrams/layout7.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Data" Target="../diagrams/data7.xml"/><Relationship Id="rId5" Type="http://schemas.openxmlformats.org/officeDocument/2006/relationships/image" Target="../media/image58.png"/><Relationship Id="rId10" Type="http://schemas.microsoft.com/office/2007/relationships/diagramDrawing" Target="../diagrams/drawing7.xml"/><Relationship Id="rId4" Type="http://schemas.openxmlformats.org/officeDocument/2006/relationships/image" Target="../media/image57.png"/><Relationship Id="rId9" Type="http://schemas.openxmlformats.org/officeDocument/2006/relationships/diagramColors" Target="../diagrams/colors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oleObject" Target="../embeddings/oleObject1.bin"/><Relationship Id="rId4" Type="http://schemas.openxmlformats.org/officeDocument/2006/relationships/image" Target="../media/image2.jpeg"/></Relationships>
</file>

<file path=ppt/slides/_rels/slide41.xml.rels><?xml version="1.0" encoding="UTF-8" standalone="yes"?>
<Relationships xmlns="http://schemas.openxmlformats.org/package/2006/relationships"><Relationship Id="rId3" Type="http://schemas.openxmlformats.org/officeDocument/2006/relationships/package" Target="../embeddings/______Microsoft_Office_PowerPoint2.sldx"/><Relationship Id="rId2" Type="http://schemas.openxmlformats.org/officeDocument/2006/relationships/slideLayout" Target="../slideLayouts/slideLayout7.xml"/><Relationship Id="rId1" Type="http://schemas.openxmlformats.org/officeDocument/2006/relationships/vmlDrawing" Target="../drawings/vmlDrawing5.vm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66.jpe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_____Microsoft_Office_Excel_97-20034.xls"/><Relationship Id="rId5" Type="http://schemas.openxmlformats.org/officeDocument/2006/relationships/oleObject" Target="../embeddings/_____Microsoft_Office_Excel_97-20033.xls"/><Relationship Id="rId4" Type="http://schemas.openxmlformats.org/officeDocument/2006/relationships/image" Target="../media/image2.jpeg"/></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69.jpeg"/><Relationship Id="rId4" Type="http://schemas.openxmlformats.org/officeDocument/2006/relationships/image" Target="../media/image68.jpe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diagramData" Target="../diagrams/data1.xml"/><Relationship Id="rId7" Type="http://schemas.openxmlformats.org/officeDocument/2006/relationships/image" Target="../media/image8.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12.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785786" y="642918"/>
            <a:ext cx="7772400" cy="2714644"/>
          </a:xfrm>
        </p:spPr>
        <p:txBody>
          <a:bodyPr>
            <a:normAutofit/>
          </a:bodyPr>
          <a:lstStyle/>
          <a:p>
            <a:r>
              <a:rPr lang="ru-RU" i="1" dirty="0" smtClean="0">
                <a:solidFill>
                  <a:schemeClr val="tx1"/>
                </a:solidFill>
                <a:latin typeface="Times New Roman" pitchFamily="18" charset="0"/>
                <a:cs typeface="Times New Roman" pitchFamily="18" charset="0"/>
              </a:rPr>
              <a:t>«БЕЗОПАСНОСТЬ ЖИЗНЕДЕЯТЕЛЬНОСТИ ЧЕЛОВЕКА (БЖЧ)</a:t>
            </a:r>
            <a:endParaRPr lang="ru-RU" dirty="0"/>
          </a:p>
        </p:txBody>
      </p:sp>
      <p:sp>
        <p:nvSpPr>
          <p:cNvPr id="4" name="Подзаголовок 2"/>
          <p:cNvSpPr>
            <a:spLocks noGrp="1"/>
          </p:cNvSpPr>
          <p:nvPr>
            <p:ph type="subTitle" idx="1"/>
          </p:nvPr>
        </p:nvSpPr>
        <p:spPr>
          <a:xfrm>
            <a:off x="722376" y="4071942"/>
            <a:ext cx="7772400" cy="2000264"/>
          </a:xfrm>
        </p:spPr>
        <p:txBody>
          <a:bodyPr>
            <a:normAutofit/>
          </a:bodyPr>
          <a:lstStyle/>
          <a:p>
            <a:pPr>
              <a:lnSpc>
                <a:spcPct val="80000"/>
              </a:lnSpc>
            </a:pPr>
            <a:r>
              <a:rPr lang="ru-RU" sz="2000" b="1" dirty="0" smtClean="0">
                <a:solidFill>
                  <a:schemeClr val="tx1"/>
                </a:solidFill>
                <a:latin typeface="Times New Roman" pitchFamily="18" charset="0"/>
                <a:cs typeface="Times New Roman" pitchFamily="18" charset="0"/>
              </a:rPr>
              <a:t>Кирвель Павел Иванович</a:t>
            </a:r>
            <a:r>
              <a:rPr lang="ru-RU" sz="2000" dirty="0" smtClean="0">
                <a:solidFill>
                  <a:schemeClr val="tx1"/>
                </a:solidFill>
                <a:latin typeface="Times New Roman" pitchFamily="18" charset="0"/>
                <a:cs typeface="Times New Roman" pitchFamily="18" charset="0"/>
              </a:rPr>
              <a:t>, </a:t>
            </a:r>
          </a:p>
          <a:p>
            <a:pPr>
              <a:lnSpc>
                <a:spcPct val="80000"/>
              </a:lnSpc>
            </a:pPr>
            <a:r>
              <a:rPr lang="ru-RU" sz="2000" dirty="0" smtClean="0">
                <a:solidFill>
                  <a:schemeClr val="tx1"/>
                </a:solidFill>
                <a:latin typeface="Times New Roman" pitchFamily="18" charset="0"/>
                <a:cs typeface="Times New Roman" pitchFamily="18" charset="0"/>
              </a:rPr>
              <a:t>Кандидат географических наук, </a:t>
            </a:r>
          </a:p>
          <a:p>
            <a:pPr>
              <a:lnSpc>
                <a:spcPct val="80000"/>
              </a:lnSpc>
            </a:pPr>
            <a:r>
              <a:rPr lang="ru-RU" dirty="0" smtClean="0">
                <a:solidFill>
                  <a:srgbClr val="000000"/>
                </a:solidFill>
                <a:latin typeface="Times New Roman" pitchFamily="18" charset="0"/>
              </a:rPr>
              <a:t>доцент кафедры </a:t>
            </a:r>
            <a:r>
              <a:rPr lang="ru-RU" dirty="0" smtClean="0">
                <a:solidFill>
                  <a:srgbClr val="000000"/>
                </a:solidFill>
                <a:latin typeface="Times New Roman" pitchFamily="18" charset="0"/>
                <a:cs typeface="Times New Roman" pitchFamily="18" charset="0"/>
              </a:rPr>
              <a:t>инженерной </a:t>
            </a:r>
            <a:r>
              <a:rPr lang="ru-RU" dirty="0" smtClean="0">
                <a:solidFill>
                  <a:srgbClr val="000000"/>
                </a:solidFill>
                <a:latin typeface="Times New Roman" pitchFamily="18" charset="0"/>
                <a:cs typeface="Times New Roman" pitchFamily="18" charset="0"/>
              </a:rPr>
              <a:t>психологии</a:t>
            </a:r>
            <a:endParaRPr lang="en-US" dirty="0" smtClean="0">
              <a:solidFill>
                <a:srgbClr val="000000"/>
              </a:solidFill>
              <a:latin typeface="Times New Roman" pitchFamily="18" charset="0"/>
              <a:cs typeface="Times New Roman" pitchFamily="18" charset="0"/>
            </a:endParaRPr>
          </a:p>
          <a:p>
            <a:pPr>
              <a:lnSpc>
                <a:spcPct val="80000"/>
              </a:lnSpc>
            </a:pPr>
            <a:r>
              <a:rPr lang="ru-RU" dirty="0" smtClean="0">
                <a:solidFill>
                  <a:srgbClr val="000000"/>
                </a:solidFill>
                <a:latin typeface="Times New Roman" pitchFamily="18" charset="0"/>
                <a:cs typeface="Times New Roman" pitchFamily="18" charset="0"/>
              </a:rPr>
              <a:t> </a:t>
            </a:r>
            <a:r>
              <a:rPr lang="ru-RU" dirty="0" smtClean="0">
                <a:solidFill>
                  <a:srgbClr val="000000"/>
                </a:solidFill>
                <a:latin typeface="Times New Roman" pitchFamily="18" charset="0"/>
                <a:cs typeface="Times New Roman" pitchFamily="18" charset="0"/>
              </a:rPr>
              <a:t>и эргономики</a:t>
            </a:r>
            <a:r>
              <a:rPr lang="ru-RU" dirty="0" smtClean="0">
                <a:solidFill>
                  <a:srgbClr val="000000"/>
                </a:solidFill>
              </a:rPr>
              <a:t> </a:t>
            </a:r>
            <a:r>
              <a:rPr lang="ru-RU" dirty="0" smtClean="0">
                <a:solidFill>
                  <a:srgbClr val="000000"/>
                </a:solidFill>
                <a:latin typeface="Times New Roman" pitchFamily="18" charset="0"/>
              </a:rPr>
              <a:t>БГУИР</a:t>
            </a:r>
          </a:p>
          <a:p>
            <a:pPr>
              <a:lnSpc>
                <a:spcPct val="80000"/>
              </a:lnSpc>
            </a:pPr>
            <a:r>
              <a:rPr lang="ru-RU" dirty="0" smtClean="0">
                <a:solidFill>
                  <a:schemeClr val="tx1"/>
                </a:solidFill>
                <a:latin typeface="Times New Roman" pitchFamily="18" charset="0"/>
                <a:cs typeface="Times New Roman" pitchFamily="18" charset="0"/>
              </a:rPr>
              <a:t> (ауд. 610</a:t>
            </a:r>
            <a:r>
              <a:rPr lang="en-US" dirty="0" smtClean="0">
                <a:solidFill>
                  <a:schemeClr val="tx1"/>
                </a:solidFill>
                <a:latin typeface="Times New Roman" pitchFamily="18" charset="0"/>
                <a:cs typeface="Times New Roman" pitchFamily="18" charset="0"/>
              </a:rPr>
              <a:t>,</a:t>
            </a:r>
            <a:r>
              <a:rPr lang="ru-RU" dirty="0" smtClean="0">
                <a:solidFill>
                  <a:schemeClr val="tx1"/>
                </a:solidFill>
                <a:latin typeface="Times New Roman" pitchFamily="18" charset="0"/>
                <a:cs typeface="Times New Roman" pitchFamily="18" charset="0"/>
              </a:rPr>
              <a:t> </a:t>
            </a:r>
            <a:r>
              <a:rPr lang="en-US" dirty="0" smtClean="0">
                <a:solidFill>
                  <a:schemeClr val="tx1"/>
                </a:solidFill>
                <a:latin typeface="Times New Roman" pitchFamily="18" charset="0"/>
                <a:cs typeface="Times New Roman" pitchFamily="18" charset="0"/>
              </a:rPr>
              <a:t>2</a:t>
            </a:r>
            <a:r>
              <a:rPr lang="ru-RU" dirty="0" smtClean="0">
                <a:solidFill>
                  <a:schemeClr val="tx1"/>
                </a:solidFill>
                <a:latin typeface="Times New Roman" pitchFamily="18" charset="0"/>
                <a:cs typeface="Times New Roman" pitchFamily="18" charset="0"/>
              </a:rPr>
              <a:t> корпуса)</a:t>
            </a:r>
          </a:p>
          <a:p>
            <a:pPr>
              <a:lnSpc>
                <a:spcPct val="80000"/>
              </a:lnSpc>
            </a:pPr>
            <a:endParaRPr lang="ru-RU" dirty="0" smtClean="0">
              <a:solidFill>
                <a:srgbClr val="000000"/>
              </a:solidFill>
              <a:latin typeface="Times New Roman" pitchFamily="18" charset="0"/>
            </a:endParaRPr>
          </a:p>
          <a:p>
            <a:pPr>
              <a:lnSpc>
                <a:spcPct val="80000"/>
              </a:lnSpc>
            </a:pPr>
            <a:r>
              <a:rPr lang="en-US" sz="2000" dirty="0" smtClean="0">
                <a:solidFill>
                  <a:schemeClr val="tx1"/>
                </a:solidFill>
                <a:latin typeface="Times New Roman" pitchFamily="18" charset="0"/>
                <a:cs typeface="Times New Roman" pitchFamily="18" charset="0"/>
              </a:rPr>
              <a:t>E-mail</a:t>
            </a:r>
            <a:r>
              <a:rPr lang="en-US" sz="2000" dirty="0" smtClean="0">
                <a:solidFill>
                  <a:schemeClr val="tx1"/>
                </a:solidFill>
                <a:latin typeface="Times New Roman" pitchFamily="18" charset="0"/>
                <a:cs typeface="Times New Roman" pitchFamily="18" charset="0"/>
              </a:rPr>
              <a:t>: pavelkirviel@yandex.by</a:t>
            </a:r>
            <a:endParaRPr lang="ru-RU" sz="2000" dirty="0" smtClean="0">
              <a:solidFill>
                <a:schemeClr val="tx1"/>
              </a:solidFill>
              <a:latin typeface="Times New Roman" pitchFamily="18" charset="0"/>
              <a:cs typeface="Times New Roman" pitchFamily="18" charset="0"/>
            </a:endParaRPr>
          </a:p>
          <a:p>
            <a:pPr>
              <a:lnSpc>
                <a:spcPct val="80000"/>
              </a:lnSpc>
            </a:pPr>
            <a:endParaRPr lang="ru-RU" sz="2000" dirty="0" smtClean="0"/>
          </a:p>
        </p:txBody>
      </p:sp>
      <p:sp>
        <p:nvSpPr>
          <p:cNvPr id="5" name="TextBox 1"/>
          <p:cNvSpPr txBox="1">
            <a:spLocks noChangeArrowheads="1"/>
          </p:cNvSpPr>
          <p:nvPr/>
        </p:nvSpPr>
        <p:spPr bwMode="auto">
          <a:xfrm>
            <a:off x="3571868" y="5857892"/>
            <a:ext cx="5078412" cy="368300"/>
          </a:xfrm>
          <a:prstGeom prst="rect">
            <a:avLst/>
          </a:prstGeom>
          <a:solidFill>
            <a:schemeClr val="bg1"/>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rPr>
              <a:t>преп. каф. </a:t>
            </a:r>
            <a:r>
              <a:rPr lang="ru-RU" dirty="0" err="1" smtClean="0">
                <a:solidFill>
                  <a:srgbClr val="000000"/>
                </a:solidFill>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dirty="0"/>
          </a:p>
        </p:txBody>
      </p:sp>
      <p:pic>
        <p:nvPicPr>
          <p:cNvPr id="4" name="Содержимое 3" descr="Рисунок1.jpg"/>
          <p:cNvPicPr>
            <a:picLocks noGrp="1" noChangeAspect="1"/>
          </p:cNvPicPr>
          <p:nvPr>
            <p:ph idx="1"/>
          </p:nvPr>
        </p:nvPicPr>
        <p:blipFill>
          <a:blip r:embed="rId3">
            <a:lum bright="-68000"/>
          </a:blip>
          <a:stretch>
            <a:fillRect/>
          </a:stretch>
        </p:blipFill>
        <p:spPr>
          <a:xfrm>
            <a:off x="0" y="0"/>
            <a:ext cx="9144000" cy="6858000"/>
          </a:xfrm>
        </p:spPr>
      </p:pic>
      <p:sp>
        <p:nvSpPr>
          <p:cNvPr id="5" name="TextBox 4"/>
          <p:cNvSpPr txBox="1">
            <a:spLocks noChangeArrowheads="1"/>
          </p:cNvSpPr>
          <p:nvPr/>
        </p:nvSpPr>
        <p:spPr bwMode="auto">
          <a:xfrm>
            <a:off x="4065588" y="6489700"/>
            <a:ext cx="5078412" cy="368300"/>
          </a:xfrm>
          <a:prstGeom prst="rect">
            <a:avLst/>
          </a:prstGeom>
          <a:solidFill>
            <a:schemeClr val="bg2"/>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rPr>
              <a:t>преп. каф. </a:t>
            </a:r>
            <a:r>
              <a:rPr lang="ru-RU" dirty="0" err="1" smtClean="0">
                <a:solidFill>
                  <a:srgbClr val="000000"/>
                </a:solidFill>
              </a:rPr>
              <a:t>ИПиЭ</a:t>
            </a:r>
            <a:r>
              <a:rPr lang="ru-RU" dirty="0" smtClean="0">
                <a:solidFill>
                  <a:srgbClr val="000000"/>
                </a:solidFill>
              </a:rPr>
              <a:t>  </a:t>
            </a:r>
            <a:r>
              <a:rPr lang="ru-RU" b="1" dirty="0" smtClean="0">
                <a:solidFill>
                  <a:srgbClr val="000000"/>
                </a:solidFill>
              </a:rPr>
              <a:t>Кирвель </a:t>
            </a:r>
            <a:r>
              <a:rPr lang="ru-RU" b="1" dirty="0">
                <a:solidFill>
                  <a:srgbClr val="000000"/>
                </a:solidFill>
              </a:rPr>
              <a:t>П.И.</a:t>
            </a:r>
          </a:p>
        </p:txBody>
      </p:sp>
      <p:sp>
        <p:nvSpPr>
          <p:cNvPr id="6" name="Содержимое 2"/>
          <p:cNvSpPr txBox="1">
            <a:spLocks/>
          </p:cNvSpPr>
          <p:nvPr/>
        </p:nvSpPr>
        <p:spPr bwMode="auto">
          <a:xfrm>
            <a:off x="0" y="0"/>
            <a:ext cx="9144000" cy="1357313"/>
          </a:xfrm>
          <a:prstGeom prst="rect">
            <a:avLst/>
          </a:prstGeom>
          <a:noFill/>
          <a:ln w="9525">
            <a:noFill/>
            <a:miter lim="800000"/>
            <a:headEnd/>
            <a:tailEnd/>
          </a:ln>
        </p:spPr>
        <p:txBody>
          <a:bodyPr/>
          <a:lstStyle/>
          <a:p>
            <a:pPr algn="just">
              <a:spcBef>
                <a:spcPct val="20000"/>
              </a:spcBef>
            </a:pPr>
            <a:r>
              <a:rPr lang="ru-RU" sz="2400" b="1" i="1" dirty="0">
                <a:solidFill>
                  <a:srgbClr val="FFFF00"/>
                </a:solidFill>
                <a:latin typeface="Times New Roman" pitchFamily="18" charset="0"/>
                <a:cs typeface="Times New Roman" pitchFamily="18" charset="0"/>
              </a:rPr>
              <a:t>Техногенные катастрофы</a:t>
            </a:r>
            <a:r>
              <a:rPr lang="ru-RU" sz="2400" dirty="0">
                <a:solidFill>
                  <a:schemeClr val="bg1"/>
                </a:solidFill>
                <a:latin typeface="Times New Roman" pitchFamily="18" charset="0"/>
                <a:cs typeface="Times New Roman" pitchFamily="18" charset="0"/>
              </a:rPr>
              <a:t> </a:t>
            </a:r>
            <a:r>
              <a:rPr lang="ru-RU" sz="2400" dirty="0">
                <a:solidFill>
                  <a:schemeClr val="bg2"/>
                </a:solidFill>
                <a:latin typeface="Times New Roman" pitchFamily="18" charset="0"/>
                <a:cs typeface="Times New Roman" pitchFamily="18" charset="0"/>
              </a:rPr>
              <a:t>– внезапный выход из строя машин и механизмов, сопровождающийся нарушениями производственного процесса, а также взрывами, пожарами, радиоактивным, химическим и биологическим заражением территории.</a:t>
            </a:r>
          </a:p>
        </p:txBody>
      </p:sp>
      <p:sp>
        <p:nvSpPr>
          <p:cNvPr id="7" name="Содержимое 2"/>
          <p:cNvSpPr txBox="1">
            <a:spLocks/>
          </p:cNvSpPr>
          <p:nvPr/>
        </p:nvSpPr>
        <p:spPr>
          <a:xfrm>
            <a:off x="0" y="1428736"/>
            <a:ext cx="4643438" cy="3643313"/>
          </a:xfrm>
          <a:prstGeom prst="rect">
            <a:avLst/>
          </a:prstGeom>
        </p:spPr>
        <p:txBody>
          <a:bodyPr vert="horz" lIns="182880" tIns="91440" rtlCol="0">
            <a:noAutofit/>
          </a:bodyPr>
          <a:lstStyle/>
          <a:p>
            <a:pPr marL="265176" marR="0" lvl="0" indent="-265176" algn="l" defTabSz="914400" rtl="0" eaLnBrk="1" fontAlgn="auto" latinLnBrk="0" hangingPunct="1">
              <a:lnSpc>
                <a:spcPct val="100000"/>
              </a:lnSpc>
              <a:spcBef>
                <a:spcPts val="250"/>
              </a:spcBef>
              <a:spcAft>
                <a:spcPts val="0"/>
              </a:spcAft>
              <a:buClr>
                <a:schemeClr val="accent1"/>
              </a:buClr>
              <a:buSzPct val="80000"/>
              <a:buFont typeface="Wingdings 2"/>
              <a:buChar char=""/>
              <a:tabLst/>
              <a:defRPr/>
            </a:pPr>
            <a:r>
              <a:rPr kumimoji="0" lang="ru-RU" sz="2000" b="0" i="0" u="none" strike="noStrike" kern="1200" cap="none" spc="0" normalizeH="0" baseline="0" noProof="0" dirty="0" smtClean="0">
                <a:ln>
                  <a:noFill/>
                </a:ln>
                <a:solidFill>
                  <a:schemeClr val="bg2"/>
                </a:solidFill>
                <a:effectLst/>
                <a:uLnTx/>
                <a:uFillTx/>
                <a:latin typeface="Times New Roman" pitchFamily="18" charset="0"/>
                <a:cs typeface="Times New Roman" pitchFamily="18" charset="0"/>
              </a:rPr>
              <a:t>К техногенным катастрофам относятся: аварии на промышленных объектах, на железнодорожном, автомобильном, водном и воздушном транспорте, в результате которых образуются пожары и возникает опасность радиоактивного, химического и биологического заражения местности.</a:t>
            </a:r>
          </a:p>
          <a:p>
            <a:pPr marL="265176" marR="0" lvl="0" indent="-265176" algn="l" defTabSz="914400" rtl="0" eaLnBrk="1" fontAlgn="auto" latinLnBrk="0" hangingPunct="1">
              <a:lnSpc>
                <a:spcPct val="100000"/>
              </a:lnSpc>
              <a:spcBef>
                <a:spcPts val="250"/>
              </a:spcBef>
              <a:spcAft>
                <a:spcPts val="0"/>
              </a:spcAft>
              <a:buClr>
                <a:schemeClr val="accent1"/>
              </a:buClr>
              <a:buSzPct val="80000"/>
              <a:buFont typeface="Wingdings 2"/>
              <a:buChar char=""/>
              <a:tabLst/>
              <a:defRPr/>
            </a:pPr>
            <a:r>
              <a:rPr kumimoji="0" lang="ru-RU" sz="2000" b="0" i="0" u="none" strike="noStrike" kern="1200" cap="none" spc="0" normalizeH="0" baseline="0" noProof="0" dirty="0" smtClean="0">
                <a:ln>
                  <a:noFill/>
                </a:ln>
                <a:solidFill>
                  <a:schemeClr val="bg2"/>
                </a:solidFill>
                <a:effectLst/>
                <a:uLnTx/>
                <a:uFillTx/>
                <a:latin typeface="Times New Roman" pitchFamily="18" charset="0"/>
                <a:cs typeface="Times New Roman" pitchFamily="18" charset="0"/>
              </a:rPr>
              <a:t>Характер последствий техногенных катастроф зависит от вида аварии, её масштабов и особенностей предприятия.</a:t>
            </a:r>
            <a:endParaRPr kumimoji="0" lang="ru-RU" sz="2000" b="0" i="0" u="none" strike="noStrike" kern="1200" cap="none" spc="0" normalizeH="0" baseline="0" noProof="0" dirty="0">
              <a:ln>
                <a:noFill/>
              </a:ln>
              <a:solidFill>
                <a:schemeClr val="bg2"/>
              </a:solidFill>
              <a:effectLst/>
              <a:uLnTx/>
              <a:uFillTx/>
              <a:latin typeface="Times New Roman" pitchFamily="18" charset="0"/>
              <a:cs typeface="Times New Roman" pitchFamily="18" charset="0"/>
            </a:endParaRPr>
          </a:p>
        </p:txBody>
      </p:sp>
      <p:pic>
        <p:nvPicPr>
          <p:cNvPr id="8" name="Picture 2" descr="\\Zero-one-laptop\users\Yakudza\Documents\BSUIR\ЗНиОотЧС. РБ\Презентация\Картинки\Техногенныя Катастрофа.jpg"/>
          <p:cNvPicPr>
            <a:picLocks noChangeAspect="1" noChangeArrowheads="1"/>
          </p:cNvPicPr>
          <p:nvPr/>
        </p:nvPicPr>
        <p:blipFill>
          <a:blip r:embed="rId4"/>
          <a:srcRect/>
          <a:stretch>
            <a:fillRect/>
          </a:stretch>
        </p:blipFill>
        <p:spPr bwMode="auto">
          <a:xfrm>
            <a:off x="5143504" y="1643051"/>
            <a:ext cx="3786214" cy="1857388"/>
          </a:xfrm>
          <a:prstGeom prst="rect">
            <a:avLst/>
          </a:prstGeom>
          <a:noFill/>
          <a:ln w="9525">
            <a:noFill/>
            <a:miter lim="800000"/>
            <a:headEnd/>
            <a:tailEnd/>
          </a:ln>
        </p:spPr>
      </p:pic>
      <p:sp>
        <p:nvSpPr>
          <p:cNvPr id="9" name="Прямоугольник 5"/>
          <p:cNvSpPr>
            <a:spLocks noChangeArrowheads="1"/>
          </p:cNvSpPr>
          <p:nvPr/>
        </p:nvSpPr>
        <p:spPr bwMode="auto">
          <a:xfrm>
            <a:off x="0" y="5534025"/>
            <a:ext cx="9144000" cy="1323975"/>
          </a:xfrm>
          <a:prstGeom prst="rect">
            <a:avLst/>
          </a:prstGeom>
          <a:noFill/>
          <a:ln w="9525">
            <a:noFill/>
            <a:miter lim="800000"/>
            <a:headEnd/>
            <a:tailEnd/>
          </a:ln>
        </p:spPr>
        <p:txBody>
          <a:bodyPr>
            <a:spAutoFit/>
          </a:bodyPr>
          <a:lstStyle/>
          <a:p>
            <a:pPr algn="just"/>
            <a:r>
              <a:rPr lang="ru-RU" sz="2000" i="1" dirty="0">
                <a:solidFill>
                  <a:srgbClr val="FFFF00"/>
                </a:solidFill>
                <a:latin typeface="Times New Roman" pitchFamily="18" charset="0"/>
                <a:cs typeface="Times New Roman" pitchFamily="18" charset="0"/>
              </a:rPr>
              <a:t>Техногенные катастрофы могут быть следствием внешних факторов, в т.ч. стихийных бедствий, а также в результате дефектов сооружения. Однако наиболее частыми причинами являются нарушение технологического процесса и правил техники безопасности.</a:t>
            </a:r>
          </a:p>
        </p:txBody>
      </p:sp>
      <p:pic>
        <p:nvPicPr>
          <p:cNvPr id="11" name="Рисунок 10" descr="электростанция Результаты поиска Fresher - Лучшее из Рунета за день"/>
          <p:cNvPicPr/>
          <p:nvPr/>
        </p:nvPicPr>
        <p:blipFill>
          <a:blip r:embed="rId5"/>
          <a:srcRect l="51146" t="51126" r="2082" b="4054"/>
          <a:stretch>
            <a:fillRect/>
          </a:stretch>
        </p:blipFill>
        <p:spPr bwMode="auto">
          <a:xfrm>
            <a:off x="5143504" y="3571876"/>
            <a:ext cx="3786214" cy="1895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Мизон: чрезвычайные ситуации техногенного характерааварии на химически опасных объектах"/>
          <p:cNvPicPr>
            <a:picLocks noChangeAspect="1" noChangeArrowheads="1"/>
          </p:cNvPicPr>
          <p:nvPr/>
        </p:nvPicPr>
        <p:blipFill>
          <a:blip r:embed="rId2"/>
          <a:srcRect/>
          <a:stretch>
            <a:fillRect/>
          </a:stretch>
        </p:blipFill>
        <p:spPr bwMode="auto">
          <a:xfrm>
            <a:off x="0" y="0"/>
            <a:ext cx="9144000" cy="6858001"/>
          </a:xfrm>
          <a:prstGeom prst="rect">
            <a:avLst/>
          </a:prstGeom>
          <a:noFill/>
        </p:spPr>
      </p:pic>
      <p:sp>
        <p:nvSpPr>
          <p:cNvPr id="3" name="TextBox 2"/>
          <p:cNvSpPr txBox="1">
            <a:spLocks noChangeArrowheads="1"/>
          </p:cNvSpPr>
          <p:nvPr/>
        </p:nvSpPr>
        <p:spPr bwMode="auto">
          <a:xfrm>
            <a:off x="4065588" y="6489700"/>
            <a:ext cx="5078412" cy="368300"/>
          </a:xfrm>
          <a:prstGeom prst="rect">
            <a:avLst/>
          </a:prstGeom>
          <a:solidFill>
            <a:schemeClr val="bg2"/>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rPr>
              <a:t>преп. каф. </a:t>
            </a:r>
            <a:r>
              <a:rPr lang="ru-RU" dirty="0" err="1" smtClean="0">
                <a:solidFill>
                  <a:srgbClr val="000000"/>
                </a:solidFill>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Основные причины возникновения техногенных опасностей - Картинка 12537/4"/>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3" name="TextBox 2"/>
          <p:cNvSpPr txBox="1">
            <a:spLocks noChangeArrowheads="1"/>
          </p:cNvSpPr>
          <p:nvPr/>
        </p:nvSpPr>
        <p:spPr bwMode="auto">
          <a:xfrm>
            <a:off x="3929058" y="6489700"/>
            <a:ext cx="5078412" cy="368300"/>
          </a:xfrm>
          <a:prstGeom prst="rect">
            <a:avLst/>
          </a:prstGeom>
          <a:solidFill>
            <a:schemeClr val="bg2"/>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rPr>
              <a:t>преп. каф. </a:t>
            </a:r>
            <a:r>
              <a:rPr lang="ru-RU" dirty="0" err="1" smtClean="0">
                <a:solidFill>
                  <a:srgbClr val="000000"/>
                </a:solidFill>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dirty="0"/>
          </a:p>
        </p:txBody>
      </p:sp>
      <p:pic>
        <p:nvPicPr>
          <p:cNvPr id="4" name="Содержимое 3" descr="Рисунок1.jpg"/>
          <p:cNvPicPr>
            <a:picLocks noGrp="1" noChangeAspect="1"/>
          </p:cNvPicPr>
          <p:nvPr>
            <p:ph idx="1"/>
          </p:nvPr>
        </p:nvPicPr>
        <p:blipFill>
          <a:blip r:embed="rId2">
            <a:lum bright="-68000"/>
          </a:blip>
          <a:stretch>
            <a:fillRect/>
          </a:stretch>
        </p:blipFill>
        <p:spPr>
          <a:xfrm>
            <a:off x="0" y="0"/>
            <a:ext cx="9144001" cy="6858000"/>
          </a:xfrm>
        </p:spPr>
      </p:pic>
      <p:sp>
        <p:nvSpPr>
          <p:cNvPr id="5" name="Содержимое 2"/>
          <p:cNvSpPr txBox="1">
            <a:spLocks/>
          </p:cNvSpPr>
          <p:nvPr/>
        </p:nvSpPr>
        <p:spPr bwMode="auto">
          <a:xfrm>
            <a:off x="0" y="0"/>
            <a:ext cx="9144000" cy="1214438"/>
          </a:xfrm>
          <a:prstGeom prst="rect">
            <a:avLst/>
          </a:prstGeom>
          <a:noFill/>
          <a:ln w="9525">
            <a:noFill/>
            <a:miter lim="800000"/>
            <a:headEnd/>
            <a:tailEnd/>
          </a:ln>
        </p:spPr>
        <p:txBody>
          <a:bodyPr/>
          <a:lstStyle/>
          <a:p>
            <a:pPr marL="4763" indent="-4763" algn="just">
              <a:spcBef>
                <a:spcPct val="20000"/>
              </a:spcBef>
            </a:pPr>
            <a:r>
              <a:rPr lang="ru-RU" sz="2400" b="1" i="1" dirty="0">
                <a:solidFill>
                  <a:srgbClr val="FFFF00"/>
                </a:solidFill>
                <a:latin typeface="Times New Roman" pitchFamily="18" charset="0"/>
                <a:cs typeface="Times New Roman" pitchFamily="18" charset="0"/>
              </a:rPr>
              <a:t>Антропогенные катастрофы</a:t>
            </a:r>
            <a:r>
              <a:rPr lang="ru-RU" sz="2400" dirty="0">
                <a:solidFill>
                  <a:schemeClr val="bg1"/>
                </a:solidFill>
                <a:latin typeface="Times New Roman" pitchFamily="18" charset="0"/>
                <a:cs typeface="Times New Roman" pitchFamily="18" charset="0"/>
              </a:rPr>
              <a:t> </a:t>
            </a:r>
            <a:r>
              <a:rPr lang="ru-RU" sz="2400" dirty="0">
                <a:solidFill>
                  <a:schemeClr val="bg2"/>
                </a:solidFill>
                <a:latin typeface="Times New Roman" pitchFamily="18" charset="0"/>
                <a:cs typeface="Times New Roman" pitchFamily="18" charset="0"/>
              </a:rPr>
              <a:t>– качественное изменение биосферы, вызванное деятельностью человека и оказывающее вредное воздействие на людей, животных и растительный мир.</a:t>
            </a:r>
          </a:p>
        </p:txBody>
      </p:sp>
      <p:sp>
        <p:nvSpPr>
          <p:cNvPr id="6" name="Содержимое 2"/>
          <p:cNvSpPr txBox="1">
            <a:spLocks/>
          </p:cNvSpPr>
          <p:nvPr/>
        </p:nvSpPr>
        <p:spPr>
          <a:xfrm>
            <a:off x="0" y="1643050"/>
            <a:ext cx="6429375" cy="3143250"/>
          </a:xfrm>
          <a:prstGeom prst="rect">
            <a:avLst/>
          </a:prstGeom>
        </p:spPr>
        <p:txBody>
          <a:bodyPr vert="horz" lIns="182880" tIns="91440" rtlCol="0">
            <a:noAutofit/>
          </a:bodyPr>
          <a:lstStyle/>
          <a:p>
            <a:pPr marL="265176" marR="0" lvl="0" indent="-265176" algn="l" defTabSz="914400" rtl="0" eaLnBrk="1" fontAlgn="auto" latinLnBrk="0" hangingPunct="1">
              <a:lnSpc>
                <a:spcPct val="100000"/>
              </a:lnSpc>
              <a:spcBef>
                <a:spcPts val="250"/>
              </a:spcBef>
              <a:spcAft>
                <a:spcPts val="0"/>
              </a:spcAft>
              <a:buClr>
                <a:schemeClr val="accent1"/>
              </a:buClr>
              <a:buSzPct val="80000"/>
              <a:buFont typeface="Wingdings 2"/>
              <a:buChar char=""/>
              <a:tabLst/>
              <a:defRPr/>
            </a:pPr>
            <a:r>
              <a:rPr kumimoji="0" lang="ru-RU" sz="2400" b="0" i="0" u="none" strike="noStrike" kern="1200" cap="none" spc="0" normalizeH="0" baseline="0" noProof="0" dirty="0" smtClean="0">
                <a:ln>
                  <a:noFill/>
                </a:ln>
                <a:solidFill>
                  <a:srgbClr val="FFFF00"/>
                </a:solidFill>
                <a:effectLst/>
                <a:uLnTx/>
                <a:uFillTx/>
                <a:latin typeface="+mn-lt"/>
                <a:ea typeface="+mn-ea"/>
                <a:cs typeface="+mn-cs"/>
              </a:rPr>
              <a:t>Виды антропогенных катастроф</a:t>
            </a:r>
            <a:r>
              <a:rPr kumimoji="0" lang="ru-RU" sz="2400" b="0" i="0" u="none" strike="noStrike" kern="1200" cap="none" spc="0" normalizeH="0" baseline="0" noProof="0" dirty="0" smtClean="0">
                <a:ln>
                  <a:noFill/>
                </a:ln>
                <a:solidFill>
                  <a:schemeClr val="tx1"/>
                </a:solidFill>
                <a:effectLst/>
                <a:uLnTx/>
                <a:uFillTx/>
                <a:latin typeface="+mn-lt"/>
                <a:ea typeface="+mn-ea"/>
                <a:cs typeface="+mn-cs"/>
              </a:rPr>
              <a:t>:</a:t>
            </a:r>
          </a:p>
          <a:p>
            <a:pPr marL="514350" marR="0" lvl="0" indent="-514350" algn="l" defTabSz="914400" rtl="0" eaLnBrk="1" fontAlgn="auto" latinLnBrk="0" hangingPunct="1">
              <a:lnSpc>
                <a:spcPct val="100000"/>
              </a:lnSpc>
              <a:spcBef>
                <a:spcPts val="250"/>
              </a:spcBef>
              <a:spcAft>
                <a:spcPts val="0"/>
              </a:spcAft>
              <a:buClr>
                <a:schemeClr val="accent1"/>
              </a:buClr>
              <a:buSzPct val="80000"/>
              <a:buFont typeface="Arial" pitchFamily="34" charset="0"/>
              <a:buChar char="•"/>
              <a:tabLst/>
              <a:defRPr/>
            </a:pPr>
            <a:r>
              <a:rPr kumimoji="0" lang="ru-RU" sz="2400" b="0" i="0" u="none" strike="noStrike" kern="1200" cap="none" spc="0" normalizeH="0" baseline="0" noProof="0" dirty="0" smtClean="0">
                <a:ln>
                  <a:noFill/>
                </a:ln>
                <a:solidFill>
                  <a:schemeClr val="bg2"/>
                </a:solidFill>
                <a:effectLst/>
                <a:uLnTx/>
                <a:uFillTx/>
                <a:latin typeface="Times New Roman" pitchFamily="18" charset="0"/>
                <a:cs typeface="Times New Roman" pitchFamily="18" charset="0"/>
              </a:rPr>
              <a:t>загрязнение почвы тяжёлыми металлами (свинец, ртуть, хром);</a:t>
            </a:r>
          </a:p>
          <a:p>
            <a:pPr marL="514350" marR="0" lvl="0" indent="-514350" algn="l" defTabSz="914400" rtl="0" eaLnBrk="1" fontAlgn="auto" latinLnBrk="0" hangingPunct="1">
              <a:lnSpc>
                <a:spcPct val="100000"/>
              </a:lnSpc>
              <a:spcBef>
                <a:spcPts val="250"/>
              </a:spcBef>
              <a:spcAft>
                <a:spcPts val="0"/>
              </a:spcAft>
              <a:buClr>
                <a:schemeClr val="accent1"/>
              </a:buClr>
              <a:buSzPct val="80000"/>
              <a:buFont typeface="Arial" pitchFamily="34" charset="0"/>
              <a:buChar char="•"/>
              <a:tabLst/>
              <a:defRPr/>
            </a:pPr>
            <a:r>
              <a:rPr kumimoji="0" lang="ru-RU" sz="2400" b="0" i="0" u="none" strike="noStrike" kern="1200" cap="none" spc="0" normalizeH="0" baseline="0" noProof="0" dirty="0" smtClean="0">
                <a:ln>
                  <a:noFill/>
                </a:ln>
                <a:solidFill>
                  <a:schemeClr val="bg2"/>
                </a:solidFill>
                <a:effectLst/>
                <a:uLnTx/>
                <a:uFillTx/>
                <a:latin typeface="Times New Roman" pitchFamily="18" charset="0"/>
                <a:cs typeface="Times New Roman" pitchFamily="18" charset="0"/>
              </a:rPr>
              <a:t>загрязнение атмосферы химическими материалами;</a:t>
            </a:r>
          </a:p>
          <a:p>
            <a:pPr marL="514350" marR="0" lvl="0" indent="-514350" algn="l" defTabSz="914400" rtl="0" eaLnBrk="1" fontAlgn="auto" latinLnBrk="0" hangingPunct="1">
              <a:lnSpc>
                <a:spcPct val="100000"/>
              </a:lnSpc>
              <a:spcBef>
                <a:spcPts val="250"/>
              </a:spcBef>
              <a:spcAft>
                <a:spcPts val="0"/>
              </a:spcAft>
              <a:buClr>
                <a:schemeClr val="accent1"/>
              </a:buClr>
              <a:buSzPct val="80000"/>
              <a:buFont typeface="Arial" pitchFamily="34" charset="0"/>
              <a:buChar char="•"/>
              <a:tabLst/>
              <a:defRPr/>
            </a:pPr>
            <a:r>
              <a:rPr kumimoji="0" lang="ru-RU" sz="2400" b="0" i="0" u="none" strike="noStrike" kern="1200" cap="none" spc="0" normalizeH="0" baseline="0" noProof="0" dirty="0" smtClean="0">
                <a:ln>
                  <a:noFill/>
                </a:ln>
                <a:solidFill>
                  <a:schemeClr val="bg2"/>
                </a:solidFill>
                <a:effectLst/>
                <a:uLnTx/>
                <a:uFillTx/>
                <a:latin typeface="Times New Roman" pitchFamily="18" charset="0"/>
                <a:cs typeface="Times New Roman" pitchFamily="18" charset="0"/>
              </a:rPr>
              <a:t>разрушение озонового слоя;</a:t>
            </a:r>
          </a:p>
          <a:p>
            <a:pPr marL="514350" marR="0" lvl="0" indent="-514350" algn="l" defTabSz="914400" rtl="0" eaLnBrk="1" fontAlgn="auto" latinLnBrk="0" hangingPunct="1">
              <a:lnSpc>
                <a:spcPct val="100000"/>
              </a:lnSpc>
              <a:spcBef>
                <a:spcPts val="250"/>
              </a:spcBef>
              <a:spcAft>
                <a:spcPts val="0"/>
              </a:spcAft>
              <a:buClr>
                <a:schemeClr val="accent1"/>
              </a:buClr>
              <a:buSzPct val="80000"/>
              <a:buFont typeface="Arial" pitchFamily="34" charset="0"/>
              <a:buChar char="•"/>
              <a:tabLst/>
              <a:defRPr/>
            </a:pPr>
            <a:r>
              <a:rPr kumimoji="0" lang="ru-RU" sz="2400" b="0" i="0" u="none" strike="noStrike" kern="1200" cap="none" spc="0" normalizeH="0" baseline="0" noProof="0" dirty="0" smtClean="0">
                <a:ln>
                  <a:noFill/>
                </a:ln>
                <a:solidFill>
                  <a:schemeClr val="bg2"/>
                </a:solidFill>
                <a:effectLst/>
                <a:uLnTx/>
                <a:uFillTx/>
                <a:latin typeface="Times New Roman" pitchFamily="18" charset="0"/>
                <a:cs typeface="Times New Roman" pitchFamily="18" charset="0"/>
              </a:rPr>
              <a:t>загрязнение водных ресурсов.</a:t>
            </a:r>
            <a:endParaRPr kumimoji="0" lang="ru-RU" sz="2400" b="0" i="0" u="none" strike="noStrike" kern="1200" cap="none" spc="0" normalizeH="0" baseline="0" noProof="0" dirty="0">
              <a:ln>
                <a:noFill/>
              </a:ln>
              <a:solidFill>
                <a:schemeClr val="bg2"/>
              </a:solidFill>
              <a:effectLst/>
              <a:uLnTx/>
              <a:uFillTx/>
              <a:latin typeface="Times New Roman" pitchFamily="18" charset="0"/>
              <a:cs typeface="Times New Roman" pitchFamily="18" charset="0"/>
            </a:endParaRPr>
          </a:p>
        </p:txBody>
      </p:sp>
      <p:sp>
        <p:nvSpPr>
          <p:cNvPr id="7" name="Заголовок 1"/>
          <p:cNvSpPr txBox="1">
            <a:spLocks/>
          </p:cNvSpPr>
          <p:nvPr/>
        </p:nvSpPr>
        <p:spPr>
          <a:xfrm>
            <a:off x="0" y="4572008"/>
            <a:ext cx="6215063" cy="1785937"/>
          </a:xfrm>
          <a:prstGeom prst="rect">
            <a:avLst/>
          </a:prstGeom>
        </p:spPr>
        <p:txBody>
          <a:bodyPr anchor="ctr"/>
          <a:lstStyle/>
          <a:p>
            <a:pPr algn="just" fontAlgn="auto">
              <a:spcAft>
                <a:spcPts val="0"/>
              </a:spcAft>
              <a:defRPr/>
            </a:pPr>
            <a:r>
              <a:rPr lang="ru-RU" sz="2400" b="1" i="1" dirty="0">
                <a:solidFill>
                  <a:srgbClr val="FFFF00"/>
                </a:solidFill>
                <a:latin typeface="Times New Roman" pitchFamily="18" charset="0"/>
                <a:cs typeface="Times New Roman" pitchFamily="18" charset="0"/>
              </a:rPr>
              <a:t>Социально-политические конфликты</a:t>
            </a:r>
            <a:r>
              <a:rPr lang="ru-RU" sz="2400" dirty="0">
                <a:solidFill>
                  <a:schemeClr val="bg1"/>
                </a:solidFill>
                <a:latin typeface="Times New Roman" pitchFamily="18" charset="0"/>
                <a:cs typeface="Times New Roman" pitchFamily="18" charset="0"/>
              </a:rPr>
              <a:t> – </a:t>
            </a:r>
            <a:r>
              <a:rPr lang="ru-RU" sz="2400" dirty="0">
                <a:solidFill>
                  <a:schemeClr val="bg2"/>
                </a:solidFill>
                <a:latin typeface="Times New Roman" pitchFamily="18" charset="0"/>
                <a:cs typeface="Times New Roman" pitchFamily="18" charset="0"/>
              </a:rPr>
              <a:t>острая форма разрешения противоречий между государствами с применением современных средств поражения.</a:t>
            </a:r>
            <a:endParaRPr lang="ru-RU" sz="2400" dirty="0">
              <a:solidFill>
                <a:schemeClr val="bg2"/>
              </a:solidFill>
              <a:latin typeface="Times New Roman" pitchFamily="18" charset="0"/>
              <a:ea typeface="+mj-ea"/>
              <a:cs typeface="Times New Roman" pitchFamily="18" charset="0"/>
            </a:endParaRPr>
          </a:p>
        </p:txBody>
      </p:sp>
      <p:pic>
        <p:nvPicPr>
          <p:cNvPr id="8" name="Picture 5" descr="\\Zero-one-laptop\users\Yakudza\Documents\BSUIR\ЗНиОотЧС. РБ\Презентация\Картинки\Теорристы.jpg"/>
          <p:cNvPicPr>
            <a:picLocks noChangeAspect="1" noChangeArrowheads="1"/>
          </p:cNvPicPr>
          <p:nvPr/>
        </p:nvPicPr>
        <p:blipFill>
          <a:blip r:embed="rId3"/>
          <a:srcRect/>
          <a:stretch>
            <a:fillRect/>
          </a:stretch>
        </p:blipFill>
        <p:spPr bwMode="auto">
          <a:xfrm>
            <a:off x="6429388" y="4714884"/>
            <a:ext cx="2500312" cy="1989137"/>
          </a:xfrm>
          <a:prstGeom prst="rect">
            <a:avLst/>
          </a:prstGeom>
          <a:noFill/>
          <a:ln w="9525">
            <a:noFill/>
            <a:miter lim="800000"/>
            <a:headEnd/>
            <a:tailEnd/>
          </a:ln>
        </p:spPr>
      </p:pic>
      <p:sp>
        <p:nvSpPr>
          <p:cNvPr id="9" name="TextBox 8"/>
          <p:cNvSpPr txBox="1">
            <a:spLocks noChangeArrowheads="1"/>
          </p:cNvSpPr>
          <p:nvPr/>
        </p:nvSpPr>
        <p:spPr bwMode="auto">
          <a:xfrm>
            <a:off x="142844" y="6357958"/>
            <a:ext cx="5078412" cy="368300"/>
          </a:xfrm>
          <a:prstGeom prst="rect">
            <a:avLst/>
          </a:prstGeom>
          <a:solidFill>
            <a:schemeClr val="bg2"/>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rPr>
              <a:t>преп. каф. </a:t>
            </a:r>
            <a:r>
              <a:rPr lang="ru-RU" dirty="0" err="1" smtClean="0">
                <a:solidFill>
                  <a:srgbClr val="000000"/>
                </a:solidFill>
              </a:rPr>
              <a:t>ИПиЭ</a:t>
            </a:r>
            <a:r>
              <a:rPr lang="ru-RU" dirty="0" smtClean="0">
                <a:solidFill>
                  <a:srgbClr val="000000"/>
                </a:solidFill>
              </a:rPr>
              <a:t>  </a:t>
            </a:r>
            <a:r>
              <a:rPr lang="ru-RU" b="1" dirty="0">
                <a:solidFill>
                  <a:srgbClr val="000000"/>
                </a:solidFill>
              </a:rPr>
              <a:t>Кирвель П.И.</a:t>
            </a:r>
          </a:p>
        </p:txBody>
      </p:sp>
      <p:pic>
        <p:nvPicPr>
          <p:cNvPr id="11" name="Рисунок 10" descr="Антропогенные источники тяжелых металлов"/>
          <p:cNvPicPr/>
          <p:nvPr/>
        </p:nvPicPr>
        <p:blipFill>
          <a:blip r:embed="rId4">
            <a:lum contrast="33000"/>
          </a:blip>
          <a:srcRect/>
          <a:stretch>
            <a:fillRect/>
          </a:stretch>
        </p:blipFill>
        <p:spPr bwMode="auto">
          <a:xfrm>
            <a:off x="6357950" y="1142984"/>
            <a:ext cx="2286016" cy="1857388"/>
          </a:xfrm>
          <a:prstGeom prst="rect">
            <a:avLst/>
          </a:prstGeom>
          <a:noFill/>
          <a:ln w="9525">
            <a:noFill/>
            <a:miter lim="800000"/>
            <a:headEnd/>
            <a:tailEnd/>
          </a:ln>
        </p:spPr>
      </p:pic>
      <p:pic>
        <p:nvPicPr>
          <p:cNvPr id="13" name="Рисунок 12" descr="&quot;ВЕДОМОСТИ Урал&quot; :: Новости :: Новости Екатеринбурга, журналистские расследования, интервью, разоблачения, скандалы, общественны"/>
          <p:cNvPicPr/>
          <p:nvPr/>
        </p:nvPicPr>
        <p:blipFill>
          <a:blip r:embed="rId5" cstate="print"/>
          <a:srcRect/>
          <a:stretch>
            <a:fillRect/>
          </a:stretch>
        </p:blipFill>
        <p:spPr bwMode="auto">
          <a:xfrm>
            <a:off x="6357950" y="3071810"/>
            <a:ext cx="2428892" cy="150019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ЧС природного характера - Природные ЧС - Картинки по ОБЖ"/>
          <p:cNvPicPr>
            <a:picLocks noChangeAspect="1" noChangeArrowheads="1"/>
          </p:cNvPicPr>
          <p:nvPr/>
        </p:nvPicPr>
        <p:blipFill>
          <a:blip r:embed="rId2"/>
          <a:srcRect/>
          <a:stretch>
            <a:fillRect/>
          </a:stretch>
        </p:blipFill>
        <p:spPr bwMode="auto">
          <a:xfrm>
            <a:off x="0" y="0"/>
            <a:ext cx="9144000" cy="6858000"/>
          </a:xfrm>
          <a:prstGeom prst="rect">
            <a:avLst/>
          </a:prstGeom>
          <a:noFill/>
        </p:spPr>
      </p:pic>
      <p:pic>
        <p:nvPicPr>
          <p:cNvPr id="4" name="Рисунок 3" descr="Классификация ЧС : - Презентация 12538/5"/>
          <p:cNvPicPr/>
          <p:nvPr/>
        </p:nvPicPr>
        <p:blipFill>
          <a:blip r:embed="rId3"/>
          <a:srcRect l="13081" t="16279" r="15407" b="3488"/>
          <a:stretch>
            <a:fillRect/>
          </a:stretch>
        </p:blipFill>
        <p:spPr bwMode="auto">
          <a:xfrm>
            <a:off x="6000760" y="1357298"/>
            <a:ext cx="3000396" cy="2500330"/>
          </a:xfrm>
          <a:prstGeom prst="rect">
            <a:avLst/>
          </a:prstGeom>
          <a:noFill/>
          <a:ln w="9525">
            <a:noFill/>
            <a:miter lim="800000"/>
            <a:headEnd/>
            <a:tailEnd/>
          </a:ln>
        </p:spPr>
      </p:pic>
      <p:sp>
        <p:nvSpPr>
          <p:cNvPr id="5" name="TextBox 4"/>
          <p:cNvSpPr txBox="1">
            <a:spLocks noChangeArrowheads="1"/>
          </p:cNvSpPr>
          <p:nvPr/>
        </p:nvSpPr>
        <p:spPr bwMode="auto">
          <a:xfrm>
            <a:off x="4065588" y="6489700"/>
            <a:ext cx="5078412" cy="368300"/>
          </a:xfrm>
          <a:prstGeom prst="rect">
            <a:avLst/>
          </a:prstGeom>
          <a:solidFill>
            <a:schemeClr val="bg2"/>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rPr>
              <a:t>преп. каф. </a:t>
            </a:r>
            <a:r>
              <a:rPr lang="ru-RU" dirty="0" err="1" smtClean="0">
                <a:solidFill>
                  <a:srgbClr val="000000"/>
                </a:solidFill>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Изображение чс природного - бгаи курсы рисунка"/>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3" name="TextBox 2"/>
          <p:cNvSpPr txBox="1">
            <a:spLocks noChangeArrowheads="1"/>
          </p:cNvSpPr>
          <p:nvPr/>
        </p:nvSpPr>
        <p:spPr bwMode="auto">
          <a:xfrm>
            <a:off x="4065588" y="6489700"/>
            <a:ext cx="5078412" cy="368300"/>
          </a:xfrm>
          <a:prstGeom prst="rect">
            <a:avLst/>
          </a:prstGeom>
          <a:solidFill>
            <a:schemeClr val="bg2"/>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rPr>
              <a:t>преп. каф. </a:t>
            </a:r>
            <a:r>
              <a:rPr lang="ru-RU" dirty="0" err="1" smtClean="0">
                <a:solidFill>
                  <a:srgbClr val="000000"/>
                </a:solidFill>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Содержимое 3" descr="Рисунок1.jpg"/>
          <p:cNvPicPr>
            <a:picLocks noGrp="1" noChangeAspect="1"/>
          </p:cNvPicPr>
          <p:nvPr>
            <p:ph idx="4294967295"/>
          </p:nvPr>
        </p:nvPicPr>
        <p:blipFill>
          <a:blip r:embed="rId2">
            <a:lum bright="-68000"/>
          </a:blip>
          <a:stretch>
            <a:fillRect/>
          </a:stretch>
        </p:blipFill>
        <p:spPr>
          <a:xfrm>
            <a:off x="0" y="0"/>
            <a:ext cx="9144000" cy="6858000"/>
          </a:xfrm>
        </p:spPr>
      </p:pic>
      <p:sp>
        <p:nvSpPr>
          <p:cNvPr id="5" name="Заголовок 1"/>
          <p:cNvSpPr txBox="1">
            <a:spLocks/>
          </p:cNvSpPr>
          <p:nvPr/>
        </p:nvSpPr>
        <p:spPr>
          <a:xfrm>
            <a:off x="0" y="0"/>
            <a:ext cx="9144000" cy="571480"/>
          </a:xfrm>
          <a:prstGeom prst="rect">
            <a:avLst/>
          </a:prstGeom>
        </p:spPr>
        <p:txBody>
          <a:bodyPr vert="horz" rtlCol="0" anchor="b">
            <a:normAutofit fontScale="90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ru-RU" sz="3600" b="1" i="0" u="none" strike="noStrike" kern="1200" cap="none" spc="0" normalizeH="0" baseline="0" noProof="0" dirty="0" smtClean="0">
                <a:ln>
                  <a:noFill/>
                </a:ln>
                <a:solidFill>
                  <a:srgbClr val="FF6600"/>
                </a:solidFill>
                <a:effectLst>
                  <a:outerShdw blurRad="53975" dist="22860" dir="5400000" algn="tl" rotWithShape="0">
                    <a:srgbClr val="000000">
                      <a:alpha val="55000"/>
                    </a:srgbClr>
                  </a:outerShdw>
                </a:effectLst>
                <a:uLnTx/>
                <a:uFillTx/>
                <a:latin typeface="Times New Roman" pitchFamily="18" charset="0"/>
                <a:ea typeface="+mj-ea"/>
                <a:cs typeface="Times New Roman" pitchFamily="18" charset="0"/>
              </a:rPr>
              <a:t>Классификация ЧС</a:t>
            </a:r>
            <a:endParaRPr kumimoji="0" lang="ru-RU" sz="3600" b="1" i="0" u="none" strike="noStrike" kern="1200" cap="none" spc="0" normalizeH="0" baseline="0" noProof="0" dirty="0">
              <a:ln>
                <a:noFill/>
              </a:ln>
              <a:solidFill>
                <a:srgbClr val="FF6600"/>
              </a:solidFill>
              <a:effectLst>
                <a:outerShdw blurRad="53975" dist="22860" dir="5400000" algn="tl" rotWithShape="0">
                  <a:srgbClr val="000000">
                    <a:alpha val="55000"/>
                  </a:srgbClr>
                </a:outerShdw>
              </a:effectLst>
              <a:uLnTx/>
              <a:uFillTx/>
              <a:latin typeface="Times New Roman" pitchFamily="18" charset="0"/>
              <a:ea typeface="+mj-ea"/>
              <a:cs typeface="Times New Roman" pitchFamily="18" charset="0"/>
            </a:endParaRPr>
          </a:p>
        </p:txBody>
      </p:sp>
      <p:sp>
        <p:nvSpPr>
          <p:cNvPr id="6" name="Прямоугольник 5"/>
          <p:cNvSpPr>
            <a:spLocks noChangeArrowheads="1"/>
          </p:cNvSpPr>
          <p:nvPr/>
        </p:nvSpPr>
        <p:spPr bwMode="auto">
          <a:xfrm>
            <a:off x="0" y="500063"/>
            <a:ext cx="9144000" cy="400050"/>
          </a:xfrm>
          <a:prstGeom prst="rect">
            <a:avLst/>
          </a:prstGeom>
          <a:noFill/>
          <a:ln w="9525">
            <a:noFill/>
            <a:miter lim="800000"/>
            <a:headEnd/>
            <a:tailEnd/>
          </a:ln>
        </p:spPr>
        <p:txBody>
          <a:bodyPr>
            <a:spAutoFit/>
          </a:bodyPr>
          <a:lstStyle/>
          <a:p>
            <a:pPr algn="ctr"/>
            <a:r>
              <a:rPr lang="ru-RU" sz="2000" dirty="0">
                <a:solidFill>
                  <a:srgbClr val="FFFF00"/>
                </a:solidFill>
                <a:latin typeface="Times New Roman" pitchFamily="18" charset="0"/>
                <a:cs typeface="Times New Roman" pitchFamily="18" charset="0"/>
              </a:rPr>
              <a:t>По скорости распространения</a:t>
            </a:r>
            <a:r>
              <a:rPr lang="ru-RU" sz="2000" dirty="0">
                <a:solidFill>
                  <a:schemeClr val="bg1"/>
                </a:solidFill>
                <a:latin typeface="Times New Roman" pitchFamily="18" charset="0"/>
                <a:cs typeface="Times New Roman" pitchFamily="18" charset="0"/>
              </a:rPr>
              <a:t>:</a:t>
            </a:r>
            <a:endParaRPr lang="ru-RU" sz="2000" dirty="0">
              <a:latin typeface="Times New Roman" pitchFamily="18" charset="0"/>
              <a:cs typeface="Times New Roman" pitchFamily="18" charset="0"/>
            </a:endParaRPr>
          </a:p>
        </p:txBody>
      </p:sp>
      <p:graphicFrame>
        <p:nvGraphicFramePr>
          <p:cNvPr id="9" name="Схема 8"/>
          <p:cNvGraphicFramePr/>
          <p:nvPr/>
        </p:nvGraphicFramePr>
        <p:xfrm>
          <a:off x="0" y="857232"/>
          <a:ext cx="9144000" cy="135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Прямоугольник 6"/>
          <p:cNvSpPr>
            <a:spLocks noChangeArrowheads="1"/>
          </p:cNvSpPr>
          <p:nvPr/>
        </p:nvSpPr>
        <p:spPr bwMode="auto">
          <a:xfrm>
            <a:off x="0" y="2071678"/>
            <a:ext cx="9144000" cy="400050"/>
          </a:xfrm>
          <a:prstGeom prst="rect">
            <a:avLst/>
          </a:prstGeom>
          <a:noFill/>
          <a:ln w="9525">
            <a:noFill/>
            <a:miter lim="800000"/>
            <a:headEnd/>
            <a:tailEnd/>
          </a:ln>
        </p:spPr>
        <p:txBody>
          <a:bodyPr>
            <a:spAutoFit/>
          </a:bodyPr>
          <a:lstStyle/>
          <a:p>
            <a:pPr algn="ctr"/>
            <a:r>
              <a:rPr lang="ru-RU" sz="2000" dirty="0">
                <a:solidFill>
                  <a:srgbClr val="FFFF00"/>
                </a:solidFill>
                <a:latin typeface="Times New Roman" pitchFamily="18" charset="0"/>
                <a:cs typeface="Times New Roman" pitchFamily="18" charset="0"/>
              </a:rPr>
              <a:t>По масштабам распространения</a:t>
            </a:r>
            <a:r>
              <a:rPr lang="ru-RU" sz="2000" dirty="0">
                <a:solidFill>
                  <a:schemeClr val="bg1"/>
                </a:solidFill>
                <a:latin typeface="Times New Roman" pitchFamily="18" charset="0"/>
                <a:cs typeface="Times New Roman" pitchFamily="18" charset="0"/>
              </a:rPr>
              <a:t>:</a:t>
            </a:r>
            <a:endParaRPr lang="ru-RU" sz="2000" dirty="0">
              <a:latin typeface="Times New Roman" pitchFamily="18" charset="0"/>
              <a:cs typeface="Times New Roman" pitchFamily="18" charset="0"/>
            </a:endParaRPr>
          </a:p>
        </p:txBody>
      </p:sp>
      <p:graphicFrame>
        <p:nvGraphicFramePr>
          <p:cNvPr id="11" name="Схема 10"/>
          <p:cNvGraphicFramePr/>
          <p:nvPr/>
        </p:nvGraphicFramePr>
        <p:xfrm>
          <a:off x="0" y="2500306"/>
          <a:ext cx="9144000" cy="407194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2" name="TextBox 11"/>
          <p:cNvSpPr txBox="1">
            <a:spLocks noChangeArrowheads="1"/>
          </p:cNvSpPr>
          <p:nvPr/>
        </p:nvSpPr>
        <p:spPr bwMode="auto">
          <a:xfrm>
            <a:off x="3929058" y="6489700"/>
            <a:ext cx="5078412" cy="368300"/>
          </a:xfrm>
          <a:prstGeom prst="rect">
            <a:avLst/>
          </a:prstGeom>
          <a:solidFill>
            <a:schemeClr val="bg2"/>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rPr>
              <a:t>преп. каф. </a:t>
            </a:r>
            <a:r>
              <a:rPr lang="ru-RU" dirty="0" err="1" smtClean="0">
                <a:solidFill>
                  <a:srgbClr val="000000"/>
                </a:solidFill>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1588"/>
            <a:ext cx="9144000" cy="685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Прямоугольник 4"/>
          <p:cNvSpPr/>
          <p:nvPr/>
        </p:nvSpPr>
        <p:spPr>
          <a:xfrm>
            <a:off x="78444" y="908720"/>
            <a:ext cx="8964488" cy="5586145"/>
          </a:xfrm>
          <a:prstGeom prst="rect">
            <a:avLst/>
          </a:prstGeom>
        </p:spPr>
        <p:txBody>
          <a:bodyPr wrap="square">
            <a:spAutoFit/>
          </a:bodyPr>
          <a:lstStyle/>
          <a:p>
            <a:r>
              <a:rPr lang="ru-RU" sz="2100" dirty="0">
                <a:solidFill>
                  <a:schemeClr val="accent1"/>
                </a:solidFill>
                <a:latin typeface="Times New Roman" pitchFamily="18" charset="0"/>
                <a:cs typeface="Times New Roman" pitchFamily="18" charset="0"/>
              </a:rPr>
              <a:t>Наиболее вероятными чрезвычайными ситуациями для Республики</a:t>
            </a:r>
          </a:p>
          <a:p>
            <a:r>
              <a:rPr lang="ru-RU" sz="2100" dirty="0">
                <a:solidFill>
                  <a:schemeClr val="accent1"/>
                </a:solidFill>
                <a:latin typeface="Times New Roman" pitchFamily="18" charset="0"/>
                <a:cs typeface="Times New Roman" pitchFamily="18" charset="0"/>
              </a:rPr>
              <a:t>Беларусь являются следующие.</a:t>
            </a:r>
          </a:p>
          <a:p>
            <a:r>
              <a:rPr lang="ru-RU" sz="2100" dirty="0">
                <a:solidFill>
                  <a:schemeClr val="accent1"/>
                </a:solidFill>
                <a:latin typeface="Times New Roman" pitchFamily="18" charset="0"/>
                <a:cs typeface="Times New Roman" pitchFamily="18" charset="0"/>
              </a:rPr>
              <a:t>1.	ЧС техногенного характера:</a:t>
            </a:r>
          </a:p>
          <a:p>
            <a:r>
              <a:rPr lang="ru-RU" sz="2100" dirty="0">
                <a:solidFill>
                  <a:schemeClr val="accent1"/>
                </a:solidFill>
                <a:latin typeface="Times New Roman" pitchFamily="18" charset="0"/>
                <a:cs typeface="Times New Roman" pitchFamily="18" charset="0"/>
              </a:rPr>
              <a:t>-	аварии с выбросом (</a:t>
            </a:r>
            <a:r>
              <a:rPr lang="ru-RU" sz="2100" dirty="0" err="1">
                <a:solidFill>
                  <a:schemeClr val="accent1"/>
                </a:solidFill>
                <a:latin typeface="Times New Roman" pitchFamily="18" charset="0"/>
                <a:cs typeface="Times New Roman" pitchFamily="18" charset="0"/>
              </a:rPr>
              <a:t>выливом</a:t>
            </a:r>
            <a:r>
              <a:rPr lang="ru-RU" sz="2100" dirty="0">
                <a:solidFill>
                  <a:schemeClr val="accent1"/>
                </a:solidFill>
                <a:latin typeface="Times New Roman" pitchFamily="18" charset="0"/>
                <a:cs typeface="Times New Roman" pitchFamily="18" charset="0"/>
              </a:rPr>
              <a:t>) сильнодействующих ядовитых </a:t>
            </a:r>
            <a:r>
              <a:rPr lang="ru-RU" sz="2100" dirty="0" smtClean="0">
                <a:solidFill>
                  <a:schemeClr val="accent1"/>
                </a:solidFill>
                <a:latin typeface="Times New Roman" pitchFamily="18" charset="0"/>
                <a:cs typeface="Times New Roman" pitchFamily="18" charset="0"/>
              </a:rPr>
              <a:t>веществ </a:t>
            </a:r>
            <a:r>
              <a:rPr lang="ru-RU" sz="2100" dirty="0">
                <a:solidFill>
                  <a:schemeClr val="accent1"/>
                </a:solidFill>
                <a:latin typeface="Times New Roman" pitchFamily="18" charset="0"/>
                <a:cs typeface="Times New Roman" pitchFamily="18" charset="0"/>
              </a:rPr>
              <a:t>(СДЯВ);</a:t>
            </a:r>
          </a:p>
          <a:p>
            <a:r>
              <a:rPr lang="ru-RU" sz="2100" dirty="0">
                <a:solidFill>
                  <a:schemeClr val="accent1"/>
                </a:solidFill>
                <a:latin typeface="Times New Roman" pitchFamily="18" charset="0"/>
                <a:cs typeface="Times New Roman" pitchFamily="18" charset="0"/>
              </a:rPr>
              <a:t>-	пожары, взрывы на хозяйственных объектах;</a:t>
            </a:r>
          </a:p>
          <a:p>
            <a:r>
              <a:rPr lang="ru-RU" sz="2100" dirty="0">
                <a:solidFill>
                  <a:schemeClr val="accent1"/>
                </a:solidFill>
                <a:latin typeface="Times New Roman" pitchFamily="18" charset="0"/>
                <a:cs typeface="Times New Roman" pitchFamily="18" charset="0"/>
              </a:rPr>
              <a:t>-	транспортные аварии и катастрофы;</a:t>
            </a:r>
          </a:p>
          <a:p>
            <a:r>
              <a:rPr lang="ru-RU" sz="2100" dirty="0">
                <a:solidFill>
                  <a:schemeClr val="accent1"/>
                </a:solidFill>
                <a:latin typeface="Times New Roman" pitchFamily="18" charset="0"/>
                <a:cs typeface="Times New Roman" pitchFamily="18" charset="0"/>
              </a:rPr>
              <a:t>-	гидродинамические аварии;</a:t>
            </a:r>
          </a:p>
          <a:p>
            <a:r>
              <a:rPr lang="ru-RU" sz="2100" dirty="0">
                <a:solidFill>
                  <a:schemeClr val="accent1"/>
                </a:solidFill>
                <a:latin typeface="Times New Roman" pitchFamily="18" charset="0"/>
                <a:cs typeface="Times New Roman" pitchFamily="18" charset="0"/>
              </a:rPr>
              <a:t>-	аварии на коммунальных системах жизнеобеспечения;</a:t>
            </a:r>
          </a:p>
          <a:p>
            <a:r>
              <a:rPr lang="ru-RU" sz="2100" dirty="0">
                <a:solidFill>
                  <a:schemeClr val="accent1"/>
                </a:solidFill>
                <a:latin typeface="Times New Roman" pitchFamily="18" charset="0"/>
                <a:cs typeface="Times New Roman" pitchFamily="18" charset="0"/>
              </a:rPr>
              <a:t>-	аварии на очистных сооружениях;</a:t>
            </a:r>
          </a:p>
          <a:p>
            <a:r>
              <a:rPr lang="ru-RU" sz="2100" dirty="0">
                <a:solidFill>
                  <a:schemeClr val="accent1"/>
                </a:solidFill>
                <a:latin typeface="Times New Roman" pitchFamily="18" charset="0"/>
                <a:cs typeface="Times New Roman" pitchFamily="18" charset="0"/>
              </a:rPr>
              <a:t>-	аварии в электроэнергетических системах.</a:t>
            </a:r>
          </a:p>
          <a:p>
            <a:r>
              <a:rPr lang="ru-RU" sz="2100" dirty="0">
                <a:solidFill>
                  <a:schemeClr val="accent1"/>
                </a:solidFill>
                <a:latin typeface="Times New Roman" pitchFamily="18" charset="0"/>
                <a:cs typeface="Times New Roman" pitchFamily="18" charset="0"/>
              </a:rPr>
              <a:t>2.	ЧС природного характера:</a:t>
            </a:r>
          </a:p>
          <a:p>
            <a:r>
              <a:rPr lang="ru-RU" sz="2100" dirty="0">
                <a:solidFill>
                  <a:schemeClr val="accent1"/>
                </a:solidFill>
                <a:latin typeface="Times New Roman" pitchFamily="18" charset="0"/>
                <a:cs typeface="Times New Roman" pitchFamily="18" charset="0"/>
              </a:rPr>
              <a:t>-	метеорологические явления (бури, ураганы, засухи, сильные </a:t>
            </a:r>
            <a:r>
              <a:rPr lang="ru-RU" sz="2100" dirty="0" smtClean="0">
                <a:solidFill>
                  <a:schemeClr val="accent1"/>
                </a:solidFill>
                <a:latin typeface="Times New Roman" pitchFamily="18" charset="0"/>
                <a:cs typeface="Times New Roman" pitchFamily="18" charset="0"/>
              </a:rPr>
              <a:t>снегопады</a:t>
            </a:r>
            <a:r>
              <a:rPr lang="ru-RU" sz="2100" dirty="0">
                <a:solidFill>
                  <a:schemeClr val="accent1"/>
                </a:solidFill>
                <a:latin typeface="Times New Roman" pitchFamily="18" charset="0"/>
                <a:cs typeface="Times New Roman" pitchFamily="18" charset="0"/>
              </a:rPr>
              <a:t>, </a:t>
            </a:r>
            <a:r>
              <a:rPr lang="ru-RU" sz="2100" dirty="0" smtClean="0">
                <a:solidFill>
                  <a:schemeClr val="accent1"/>
                </a:solidFill>
                <a:latin typeface="Times New Roman" pitchFamily="18" charset="0"/>
                <a:cs typeface="Times New Roman" pitchFamily="18" charset="0"/>
              </a:rPr>
              <a:t>  	ливневые </a:t>
            </a:r>
            <a:r>
              <a:rPr lang="ru-RU" sz="2100" dirty="0">
                <a:solidFill>
                  <a:schemeClr val="accent1"/>
                </a:solidFill>
                <a:latin typeface="Times New Roman" pitchFamily="18" charset="0"/>
                <a:cs typeface="Times New Roman" pitchFamily="18" charset="0"/>
              </a:rPr>
              <a:t>дожди и др.);</a:t>
            </a:r>
          </a:p>
          <a:p>
            <a:r>
              <a:rPr lang="ru-RU" sz="2100" dirty="0">
                <a:solidFill>
                  <a:schemeClr val="accent1"/>
                </a:solidFill>
                <a:latin typeface="Times New Roman" pitchFamily="18" charset="0"/>
                <a:cs typeface="Times New Roman" pitchFamily="18" charset="0"/>
              </a:rPr>
              <a:t>-	гидрологические явления (наводнения, паводки, заторы льдов на реках);</a:t>
            </a:r>
          </a:p>
          <a:p>
            <a:r>
              <a:rPr lang="ru-RU" sz="2100" dirty="0">
                <a:solidFill>
                  <a:schemeClr val="accent1"/>
                </a:solidFill>
                <a:latin typeface="Times New Roman" pitchFamily="18" charset="0"/>
                <a:cs typeface="Times New Roman" pitchFamily="18" charset="0"/>
              </a:rPr>
              <a:t>-	природные пожары в лесах и на торфяниках</a:t>
            </a:r>
            <a:r>
              <a:rPr lang="ru-RU" sz="2100" dirty="0" smtClean="0">
                <a:solidFill>
                  <a:schemeClr val="accent1"/>
                </a:solidFill>
                <a:latin typeface="Times New Roman" pitchFamily="18" charset="0"/>
                <a:cs typeface="Times New Roman" pitchFamily="18" charset="0"/>
              </a:rPr>
              <a:t>.</a:t>
            </a:r>
            <a:endParaRPr lang="ru-RU" sz="2100" dirty="0">
              <a:solidFill>
                <a:schemeClr val="accent1"/>
              </a:solidFill>
              <a:latin typeface="Times New Roman" pitchFamily="18" charset="0"/>
              <a:cs typeface="Times New Roman" pitchFamily="18" charset="0"/>
            </a:endParaRPr>
          </a:p>
        </p:txBody>
      </p:sp>
      <p:sp>
        <p:nvSpPr>
          <p:cNvPr id="7" name="Прямоугольник 6"/>
          <p:cNvSpPr/>
          <p:nvPr/>
        </p:nvSpPr>
        <p:spPr>
          <a:xfrm>
            <a:off x="89756" y="90040"/>
            <a:ext cx="8964488" cy="830997"/>
          </a:xfrm>
          <a:prstGeom prst="rect">
            <a:avLst/>
          </a:prstGeom>
        </p:spPr>
        <p:txBody>
          <a:bodyPr wrap="square">
            <a:spAutoFit/>
          </a:bodyPr>
          <a:lstStyle/>
          <a:p>
            <a:pPr algn="ctr"/>
            <a:r>
              <a:rPr lang="ru-RU" sz="2400" b="1" dirty="0">
                <a:solidFill>
                  <a:srgbClr val="FFFF00"/>
                </a:solidFill>
                <a:latin typeface="Times New Roman" pitchFamily="18" charset="0"/>
                <a:cs typeface="Times New Roman" pitchFamily="18" charset="0"/>
              </a:rPr>
              <a:t>ЧРЕЗВЫЧАЙНЫЕ СИТУАЦИИ, ХАРАКТЕРНЫЕ И НАИБОЛЕЕ ВЕРОЯТНЫЕ ДЛЯ РЕСПУБЛИКИ БЕЛАРУСЬ</a:t>
            </a:r>
          </a:p>
        </p:txBody>
      </p:sp>
      <p:sp>
        <p:nvSpPr>
          <p:cNvPr id="6" name="TextBox 5"/>
          <p:cNvSpPr txBox="1">
            <a:spLocks noChangeArrowheads="1"/>
          </p:cNvSpPr>
          <p:nvPr/>
        </p:nvSpPr>
        <p:spPr bwMode="auto">
          <a:xfrm>
            <a:off x="4065588" y="6489700"/>
            <a:ext cx="5078412" cy="368300"/>
          </a:xfrm>
          <a:prstGeom prst="rect">
            <a:avLst/>
          </a:prstGeom>
          <a:solidFill>
            <a:schemeClr val="bg2"/>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rPr>
              <a:t>преп. каф. </a:t>
            </a:r>
            <a:r>
              <a:rPr lang="ru-RU" dirty="0" err="1" smtClean="0">
                <a:solidFill>
                  <a:srgbClr val="000000"/>
                </a:solidFill>
              </a:rPr>
              <a:t>ИПиЭ</a:t>
            </a:r>
            <a:r>
              <a:rPr lang="ru-RU" dirty="0" smtClean="0">
                <a:solidFill>
                  <a:srgbClr val="000000"/>
                </a:solidFill>
              </a:rPr>
              <a:t>  </a:t>
            </a:r>
            <a:r>
              <a:rPr lang="ru-RU" b="1" dirty="0">
                <a:solidFill>
                  <a:srgbClr val="000000"/>
                </a:solidFill>
              </a:rPr>
              <a:t>Кирвель П.И.</a:t>
            </a:r>
          </a:p>
        </p:txBody>
      </p:sp>
    </p:spTree>
    <p:extLst>
      <p:ext uri="{BB962C8B-B14F-4D97-AF65-F5344CB8AC3E}">
        <p14:creationId xmlns:p14="http://schemas.microsoft.com/office/powerpoint/2010/main" xmlns="" val="39952130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1588"/>
            <a:ext cx="9144000" cy="685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Прямоугольник 3"/>
          <p:cNvSpPr/>
          <p:nvPr/>
        </p:nvSpPr>
        <p:spPr>
          <a:xfrm>
            <a:off x="179512" y="188640"/>
            <a:ext cx="8712968" cy="830997"/>
          </a:xfrm>
          <a:prstGeom prst="rect">
            <a:avLst/>
          </a:prstGeom>
        </p:spPr>
        <p:txBody>
          <a:bodyPr wrap="square">
            <a:spAutoFit/>
          </a:bodyPr>
          <a:lstStyle/>
          <a:p>
            <a:pPr algn="ctr"/>
            <a:r>
              <a:rPr lang="ru-RU" sz="2400" b="1" dirty="0">
                <a:solidFill>
                  <a:srgbClr val="FFFF00"/>
                </a:solidFill>
                <a:latin typeface="Times New Roman" pitchFamily="18" charset="0"/>
                <a:cs typeface="Times New Roman" pitchFamily="18" charset="0"/>
              </a:rPr>
              <a:t>НАИБОЛЕЕ ВЕРОЯТНЫЕ ЧРЕЗВЫЧАЙНЫЕ </a:t>
            </a:r>
            <a:r>
              <a:rPr lang="ru-RU" sz="2400" b="1" dirty="0" smtClean="0">
                <a:solidFill>
                  <a:srgbClr val="FFFF00"/>
                </a:solidFill>
                <a:latin typeface="Times New Roman" pitchFamily="18" charset="0"/>
                <a:cs typeface="Times New Roman" pitchFamily="18" charset="0"/>
              </a:rPr>
              <a:t>СИТУАЦИИ ДЛЯ РЕСПУБЛИКИ </a:t>
            </a:r>
            <a:r>
              <a:rPr lang="ru-RU" sz="2400" b="1" dirty="0">
                <a:solidFill>
                  <a:srgbClr val="FFFF00"/>
                </a:solidFill>
                <a:latin typeface="Times New Roman" pitchFamily="18" charset="0"/>
                <a:cs typeface="Times New Roman" pitchFamily="18" charset="0"/>
              </a:rPr>
              <a:t>БЕЛАРУСЬ</a:t>
            </a:r>
          </a:p>
        </p:txBody>
      </p:sp>
      <p:sp>
        <p:nvSpPr>
          <p:cNvPr id="5" name="Прямоугольник 4"/>
          <p:cNvSpPr/>
          <p:nvPr/>
        </p:nvSpPr>
        <p:spPr>
          <a:xfrm>
            <a:off x="323528" y="1019637"/>
            <a:ext cx="8568952" cy="5586145"/>
          </a:xfrm>
          <a:prstGeom prst="rect">
            <a:avLst/>
          </a:prstGeom>
        </p:spPr>
        <p:txBody>
          <a:bodyPr wrap="square">
            <a:spAutoFit/>
          </a:bodyPr>
          <a:lstStyle/>
          <a:p>
            <a:r>
              <a:rPr lang="ru-RU" sz="2100" dirty="0">
                <a:solidFill>
                  <a:schemeClr val="bg2"/>
                </a:solidFill>
                <a:latin typeface="Times New Roman" pitchFamily="18" charset="0"/>
                <a:cs typeface="Times New Roman" pitchFamily="18" charset="0"/>
              </a:rPr>
              <a:t>3.	ЧС биологического характера:</a:t>
            </a:r>
          </a:p>
          <a:p>
            <a:r>
              <a:rPr lang="ru-RU" sz="2100" dirty="0">
                <a:solidFill>
                  <a:schemeClr val="bg2"/>
                </a:solidFill>
                <a:latin typeface="Times New Roman" pitchFamily="18" charset="0"/>
                <a:cs typeface="Times New Roman" pitchFamily="18" charset="0"/>
              </a:rPr>
              <a:t>-	инфекционные заболевания людей (эпидемии);</a:t>
            </a:r>
          </a:p>
          <a:p>
            <a:r>
              <a:rPr lang="ru-RU" sz="2100" dirty="0">
                <a:solidFill>
                  <a:schemeClr val="bg2"/>
                </a:solidFill>
                <a:latin typeface="Times New Roman" pitchFamily="18" charset="0"/>
                <a:cs typeface="Times New Roman" pitchFamily="18" charset="0"/>
              </a:rPr>
              <a:t>-	инфекционные заболевания сельскохозяйственных животных (эпизоотии);</a:t>
            </a:r>
          </a:p>
          <a:p>
            <a:r>
              <a:rPr lang="ru-RU" sz="2100" dirty="0">
                <a:solidFill>
                  <a:schemeClr val="bg2"/>
                </a:solidFill>
                <a:latin typeface="Times New Roman" pitchFamily="18" charset="0"/>
                <a:cs typeface="Times New Roman" pitchFamily="18" charset="0"/>
              </a:rPr>
              <a:t>-	поражения сельскохозяйственных растений болезнями или </a:t>
            </a:r>
            <a:r>
              <a:rPr lang="ru-RU" sz="2100" dirty="0" smtClean="0">
                <a:solidFill>
                  <a:schemeClr val="bg2"/>
                </a:solidFill>
                <a:latin typeface="Times New Roman" pitchFamily="18" charset="0"/>
                <a:cs typeface="Times New Roman" pitchFamily="18" charset="0"/>
              </a:rPr>
              <a:t>вредителями </a:t>
            </a:r>
            <a:r>
              <a:rPr lang="ru-RU" sz="2100" dirty="0">
                <a:solidFill>
                  <a:schemeClr val="bg2"/>
                </a:solidFill>
                <a:latin typeface="Times New Roman" pitchFamily="18" charset="0"/>
                <a:cs typeface="Times New Roman" pitchFamily="18" charset="0"/>
              </a:rPr>
              <a:t>(эпифитотии).</a:t>
            </a:r>
          </a:p>
          <a:p>
            <a:r>
              <a:rPr lang="ru-RU" sz="2100" dirty="0">
                <a:solidFill>
                  <a:schemeClr val="bg2"/>
                </a:solidFill>
                <a:latin typeface="Times New Roman" pitchFamily="18" charset="0"/>
                <a:cs typeface="Times New Roman" pitchFamily="18" charset="0"/>
              </a:rPr>
              <a:t>4.	ЧС экологического характера:</a:t>
            </a:r>
          </a:p>
          <a:p>
            <a:r>
              <a:rPr lang="ru-RU" sz="2100" dirty="0">
                <a:solidFill>
                  <a:schemeClr val="bg2"/>
                </a:solidFill>
                <a:latin typeface="Times New Roman" pitchFamily="18" charset="0"/>
                <a:cs typeface="Times New Roman" pitchFamily="18" charset="0"/>
              </a:rPr>
              <a:t>-	изменение суши (например, осушение Полесья);</a:t>
            </a:r>
          </a:p>
          <a:p>
            <a:r>
              <a:rPr lang="ru-RU" sz="2100" dirty="0">
                <a:solidFill>
                  <a:schemeClr val="bg2"/>
                </a:solidFill>
                <a:latin typeface="Times New Roman" pitchFamily="18" charset="0"/>
                <a:cs typeface="Times New Roman" pitchFamily="18" charset="0"/>
              </a:rPr>
              <a:t>-	просадка земной поверхности в связи с выработкой недр;</a:t>
            </a:r>
          </a:p>
          <a:p>
            <a:r>
              <a:rPr lang="ru-RU" sz="2100" dirty="0">
                <a:solidFill>
                  <a:schemeClr val="bg2"/>
                </a:solidFill>
                <a:latin typeface="Times New Roman" pitchFamily="18" charset="0"/>
                <a:cs typeface="Times New Roman" pitchFamily="18" charset="0"/>
              </a:rPr>
              <a:t>-	превышение предельно допустимых концентраций (ПДК) </a:t>
            </a:r>
            <a:r>
              <a:rPr lang="ru-RU" sz="2100" dirty="0" smtClean="0">
                <a:solidFill>
                  <a:schemeClr val="bg2"/>
                </a:solidFill>
                <a:latin typeface="Times New Roman" pitchFamily="18" charset="0"/>
                <a:cs typeface="Times New Roman" pitchFamily="18" charset="0"/>
              </a:rPr>
              <a:t>вредных </a:t>
            </a:r>
            <a:r>
              <a:rPr lang="ru-RU" sz="2100" dirty="0">
                <a:solidFill>
                  <a:schemeClr val="bg2"/>
                </a:solidFill>
                <a:latin typeface="Times New Roman" pitchFamily="18" charset="0"/>
                <a:cs typeface="Times New Roman" pitchFamily="18" charset="0"/>
              </a:rPr>
              <a:t>примесей в атмосфере (для г. Минска: выбросы </a:t>
            </a:r>
            <a:r>
              <a:rPr lang="ru-RU" sz="2100" dirty="0" smtClean="0">
                <a:solidFill>
                  <a:schemeClr val="bg2"/>
                </a:solidFill>
                <a:latin typeface="Times New Roman" pitchFamily="18" charset="0"/>
                <a:cs typeface="Times New Roman" pitchFamily="18" charset="0"/>
              </a:rPr>
              <a:t>автотранспорта </a:t>
            </a:r>
            <a:r>
              <a:rPr lang="ru-RU" sz="2100" dirty="0">
                <a:solidFill>
                  <a:schemeClr val="bg2"/>
                </a:solidFill>
                <a:latin typeface="Times New Roman" pitchFamily="18" charset="0"/>
                <a:cs typeface="Times New Roman" pitchFamily="18" charset="0"/>
              </a:rPr>
              <a:t>составляют более 125 тыс. т в год, в воздухе повышено </a:t>
            </a:r>
            <a:r>
              <a:rPr lang="ru-RU" sz="2100" dirty="0" smtClean="0">
                <a:solidFill>
                  <a:schemeClr val="bg2"/>
                </a:solidFill>
                <a:latin typeface="Times New Roman" pitchFamily="18" charset="0"/>
                <a:cs typeface="Times New Roman" pitchFamily="18" charset="0"/>
              </a:rPr>
              <a:t>содержание </a:t>
            </a:r>
            <a:r>
              <a:rPr lang="ru-RU" sz="2100" dirty="0">
                <a:solidFill>
                  <a:schemeClr val="bg2"/>
                </a:solidFill>
                <a:latin typeface="Times New Roman" pitchFamily="18" charset="0"/>
                <a:cs typeface="Times New Roman" pitchFamily="18" charset="0"/>
              </a:rPr>
              <a:t>формальдегида, аммиака, </a:t>
            </a:r>
            <a:r>
              <a:rPr lang="ru-RU" sz="2100" dirty="0" err="1">
                <a:solidFill>
                  <a:schemeClr val="bg2"/>
                </a:solidFill>
                <a:latin typeface="Times New Roman" pitchFamily="18" charset="0"/>
                <a:cs typeface="Times New Roman" pitchFamily="18" charset="0"/>
              </a:rPr>
              <a:t>бензапирена</a:t>
            </a:r>
            <a:r>
              <a:rPr lang="ru-RU" sz="2100" dirty="0">
                <a:solidFill>
                  <a:schemeClr val="bg2"/>
                </a:solidFill>
                <a:latin typeface="Times New Roman" pitchFamily="18" charset="0"/>
                <a:cs typeface="Times New Roman" pitchFamily="18" charset="0"/>
              </a:rPr>
              <a:t>), а также </a:t>
            </a:r>
            <a:r>
              <a:rPr lang="ru-RU" sz="2100" dirty="0" smtClean="0">
                <a:solidFill>
                  <a:schemeClr val="bg2"/>
                </a:solidFill>
                <a:latin typeface="Times New Roman" pitchFamily="18" charset="0"/>
                <a:cs typeface="Times New Roman" pitchFamily="18" charset="0"/>
              </a:rPr>
              <a:t>предельно </a:t>
            </a:r>
            <a:r>
              <a:rPr lang="ru-RU" sz="2100" dirty="0">
                <a:solidFill>
                  <a:schemeClr val="bg2"/>
                </a:solidFill>
                <a:latin typeface="Times New Roman" pitchFamily="18" charset="0"/>
                <a:cs typeface="Times New Roman" pitchFamily="18" charset="0"/>
              </a:rPr>
              <a:t>допустимых уровней (ПДУ) городского шума;</a:t>
            </a:r>
          </a:p>
          <a:p>
            <a:r>
              <a:rPr lang="ru-RU" sz="2100" dirty="0">
                <a:solidFill>
                  <a:schemeClr val="bg2"/>
                </a:solidFill>
                <a:latin typeface="Times New Roman" pitchFamily="18" charset="0"/>
                <a:cs typeface="Times New Roman" pitchFamily="18" charset="0"/>
              </a:rPr>
              <a:t>-	изменение водной среды (загрязнение водных источников и </a:t>
            </a:r>
            <a:r>
              <a:rPr lang="ru-RU" sz="2100" dirty="0" smtClean="0">
                <a:solidFill>
                  <a:schemeClr val="bg2"/>
                </a:solidFill>
                <a:latin typeface="Times New Roman" pitchFamily="18" charset="0"/>
                <a:cs typeface="Times New Roman" pitchFamily="18" charset="0"/>
              </a:rPr>
              <a:t>нехватка </a:t>
            </a:r>
            <a:r>
              <a:rPr lang="ru-RU" sz="2100" dirty="0">
                <a:solidFill>
                  <a:schemeClr val="bg2"/>
                </a:solidFill>
                <a:latin typeface="Times New Roman" pitchFamily="18" charset="0"/>
                <a:cs typeface="Times New Roman" pitchFamily="18" charset="0"/>
              </a:rPr>
              <a:t>водных ресурсов, необходимых </a:t>
            </a:r>
            <a:r>
              <a:rPr lang="ru-RU" sz="2100" dirty="0" smtClean="0">
                <a:solidFill>
                  <a:schemeClr val="bg2"/>
                </a:solidFill>
                <a:latin typeface="Times New Roman" pitchFamily="18" charset="0"/>
                <a:cs typeface="Times New Roman" pitchFamily="18" charset="0"/>
              </a:rPr>
              <a:t>для</a:t>
            </a:r>
            <a:r>
              <a:rPr lang="ru-RU" sz="2100" dirty="0" smtClean="0">
                <a:solidFill>
                  <a:schemeClr val="bg2"/>
                </a:solidFill>
                <a:latin typeface="Times New Roman" pitchFamily="18" charset="0"/>
                <a:cs typeface="Times New Roman" pitchFamily="18" charset="0"/>
              </a:rPr>
              <a:t> </a:t>
            </a:r>
            <a:r>
              <a:rPr lang="ru-RU" sz="2100" dirty="0">
                <a:solidFill>
                  <a:schemeClr val="bg2"/>
                </a:solidFill>
                <a:latin typeface="Times New Roman" pitchFamily="18" charset="0"/>
                <a:cs typeface="Times New Roman" pitchFamily="18" charset="0"/>
              </a:rPr>
              <a:t>хозяйственно- бытового водоснабжения).</a:t>
            </a:r>
          </a:p>
        </p:txBody>
      </p:sp>
      <p:sp>
        <p:nvSpPr>
          <p:cNvPr id="7" name="TextBox 6"/>
          <p:cNvSpPr txBox="1">
            <a:spLocks noChangeArrowheads="1"/>
          </p:cNvSpPr>
          <p:nvPr/>
        </p:nvSpPr>
        <p:spPr bwMode="auto">
          <a:xfrm>
            <a:off x="4065588" y="6489700"/>
            <a:ext cx="5078412" cy="368300"/>
          </a:xfrm>
          <a:prstGeom prst="rect">
            <a:avLst/>
          </a:prstGeom>
          <a:solidFill>
            <a:schemeClr val="bg2"/>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rPr>
              <a:t>преп. каф. </a:t>
            </a:r>
            <a:r>
              <a:rPr lang="ru-RU" dirty="0" err="1" smtClean="0">
                <a:solidFill>
                  <a:srgbClr val="000000"/>
                </a:solidFill>
              </a:rPr>
              <a:t>ИПиЭ</a:t>
            </a:r>
            <a:r>
              <a:rPr lang="ru-RU" dirty="0" smtClean="0">
                <a:solidFill>
                  <a:srgbClr val="000000"/>
                </a:solidFill>
              </a:rPr>
              <a:t>  </a:t>
            </a:r>
            <a:r>
              <a:rPr lang="ru-RU" b="1" dirty="0">
                <a:solidFill>
                  <a:srgbClr val="000000"/>
                </a:solidFill>
              </a:rPr>
              <a:t>Кирвель П.И.</a:t>
            </a:r>
          </a:p>
        </p:txBody>
      </p:sp>
    </p:spTree>
    <p:extLst>
      <p:ext uri="{BB962C8B-B14F-4D97-AF65-F5344CB8AC3E}">
        <p14:creationId xmlns:p14="http://schemas.microsoft.com/office/powerpoint/2010/main" xmlns="" val="23977702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Прямоугольник 1"/>
          <p:cNvSpPr/>
          <p:nvPr/>
        </p:nvSpPr>
        <p:spPr>
          <a:xfrm>
            <a:off x="179512" y="56138"/>
            <a:ext cx="8784976" cy="6801862"/>
          </a:xfrm>
          <a:prstGeom prst="rect">
            <a:avLst/>
          </a:prstGeom>
        </p:spPr>
        <p:txBody>
          <a:bodyPr wrap="square">
            <a:spAutoFit/>
          </a:bodyPr>
          <a:lstStyle/>
          <a:p>
            <a:pPr algn="ctr"/>
            <a:r>
              <a:rPr lang="ru-RU" sz="2000" b="1" dirty="0" smtClean="0">
                <a:solidFill>
                  <a:srgbClr val="FFFF00"/>
                </a:solidFill>
                <a:latin typeface="Times New Roman" pitchFamily="18" charset="0"/>
                <a:cs typeface="Times New Roman" pitchFamily="18" charset="0"/>
              </a:rPr>
              <a:t>Виды </a:t>
            </a:r>
            <a:r>
              <a:rPr lang="ru-RU" sz="2000" b="1" dirty="0">
                <a:solidFill>
                  <a:srgbClr val="FFFF00"/>
                </a:solidFill>
                <a:latin typeface="Times New Roman" pitchFamily="18" charset="0"/>
                <a:cs typeface="Times New Roman" pitchFamily="18" charset="0"/>
              </a:rPr>
              <a:t>объектов, аварии на которых могут служить причиной </a:t>
            </a:r>
            <a:r>
              <a:rPr lang="ru-RU" sz="2000" b="1" dirty="0" smtClean="0">
                <a:solidFill>
                  <a:srgbClr val="FFFF00"/>
                </a:solidFill>
                <a:latin typeface="Times New Roman" pitchFamily="18" charset="0"/>
                <a:cs typeface="Times New Roman" pitchFamily="18" charset="0"/>
              </a:rPr>
              <a:t>ЧС</a:t>
            </a:r>
          </a:p>
          <a:p>
            <a:pPr algn="ctr"/>
            <a:endParaRPr lang="ru-RU" sz="2000" b="1" dirty="0">
              <a:solidFill>
                <a:srgbClr val="FFFF00"/>
              </a:solidFill>
              <a:latin typeface="Times New Roman" pitchFamily="18" charset="0"/>
              <a:cs typeface="Times New Roman" pitchFamily="18" charset="0"/>
            </a:endParaRPr>
          </a:p>
          <a:p>
            <a:r>
              <a:rPr lang="ru-RU" dirty="0">
                <a:solidFill>
                  <a:schemeClr val="bg2"/>
                </a:solidFill>
                <a:latin typeface="Times New Roman" pitchFamily="18" charset="0"/>
                <a:cs typeface="Times New Roman" pitchFamily="18" charset="0"/>
              </a:rPr>
              <a:t>Значительную опасность для жителей республики представляют аварии на</a:t>
            </a:r>
            <a:r>
              <a:rPr lang="ru-RU" i="1" dirty="0">
                <a:solidFill>
                  <a:schemeClr val="bg2"/>
                </a:solidFill>
                <a:latin typeface="Times New Roman" pitchFamily="18" charset="0"/>
                <a:cs typeface="Times New Roman" pitchFamily="18" charset="0"/>
              </a:rPr>
              <a:t> химически опасных объектах.</a:t>
            </a:r>
            <a:r>
              <a:rPr lang="ru-RU" dirty="0">
                <a:solidFill>
                  <a:schemeClr val="bg2"/>
                </a:solidFill>
                <a:latin typeface="Times New Roman" pitchFamily="18" charset="0"/>
                <a:cs typeface="Times New Roman" pitchFamily="18" charset="0"/>
              </a:rPr>
              <a:t> В нашей стране 347 таких объектов с общим запасом СДЯВ более 40 тыс. тонн. Из них 3 объекта - первой степени опасности (в зону возможного химического заражения может попасть 75 тыс. человек и более). Это ПО «</a:t>
            </a:r>
            <a:r>
              <a:rPr lang="ru-RU" dirty="0" err="1">
                <a:solidFill>
                  <a:schemeClr val="bg2"/>
                </a:solidFill>
                <a:latin typeface="Times New Roman" pitchFamily="18" charset="0"/>
                <a:cs typeface="Times New Roman" pitchFamily="18" charset="0"/>
              </a:rPr>
              <a:t>Полимир</a:t>
            </a:r>
            <a:r>
              <a:rPr lang="ru-RU" dirty="0">
                <a:solidFill>
                  <a:schemeClr val="bg2"/>
                </a:solidFill>
                <a:latin typeface="Times New Roman" pitchFamily="18" charset="0"/>
                <a:cs typeface="Times New Roman" pitchFamily="18" charset="0"/>
              </a:rPr>
              <a:t>» (г. Новополоцк), ПО «Азот» (г. Гродно), </a:t>
            </a:r>
            <a:r>
              <a:rPr lang="ru-RU" dirty="0" err="1">
                <a:solidFill>
                  <a:schemeClr val="bg2"/>
                </a:solidFill>
                <a:latin typeface="Times New Roman" pitchFamily="18" charset="0"/>
                <a:cs typeface="Times New Roman" pitchFamily="18" charset="0"/>
              </a:rPr>
              <a:t>Минскво</a:t>
            </a:r>
            <a:r>
              <a:rPr lang="ru-RU" dirty="0">
                <a:solidFill>
                  <a:schemeClr val="bg2"/>
                </a:solidFill>
                <a:latin typeface="Times New Roman" pitchFamily="18" charset="0"/>
                <a:cs typeface="Times New Roman" pitchFamily="18" charset="0"/>
              </a:rPr>
              <a:t> до канал (г. Минск).</a:t>
            </a:r>
          </a:p>
          <a:p>
            <a:endParaRPr lang="ru-RU" dirty="0" smtClean="0">
              <a:solidFill>
                <a:schemeClr val="bg2"/>
              </a:solidFill>
              <a:latin typeface="Times New Roman" pitchFamily="18" charset="0"/>
              <a:cs typeface="Times New Roman" pitchFamily="18" charset="0"/>
            </a:endParaRPr>
          </a:p>
          <a:p>
            <a:r>
              <a:rPr lang="ru-RU" dirty="0" smtClean="0">
                <a:solidFill>
                  <a:schemeClr val="bg2"/>
                </a:solidFill>
                <a:latin typeface="Times New Roman" pitchFamily="18" charset="0"/>
                <a:cs typeface="Times New Roman" pitchFamily="18" charset="0"/>
              </a:rPr>
              <a:t>К </a:t>
            </a:r>
            <a:r>
              <a:rPr lang="ru-RU" dirty="0">
                <a:solidFill>
                  <a:schemeClr val="bg2"/>
                </a:solidFill>
                <a:latin typeface="Times New Roman" pitchFamily="18" charset="0"/>
                <a:cs typeface="Times New Roman" pitchFamily="18" charset="0"/>
              </a:rPr>
              <a:t>химически опасным территориальным структурам относится 19 городов республики:</a:t>
            </a:r>
          </a:p>
          <a:p>
            <a:r>
              <a:rPr lang="ru-RU" dirty="0">
                <a:solidFill>
                  <a:schemeClr val="bg2"/>
                </a:solidFill>
                <a:latin typeface="Times New Roman" pitchFamily="18" charset="0"/>
                <a:cs typeface="Times New Roman" pitchFamily="18" charset="0"/>
              </a:rPr>
              <a:t>1 степени (в зону возможного химического заражения может попасть более </a:t>
            </a:r>
            <a:r>
              <a:rPr lang="ru-RU" dirty="0" err="1">
                <a:solidFill>
                  <a:schemeClr val="bg2"/>
                </a:solidFill>
                <a:latin typeface="Times New Roman" pitchFamily="18" charset="0"/>
                <a:cs typeface="Times New Roman" pitchFamily="18" charset="0"/>
              </a:rPr>
              <a:t>зсг</a:t>
            </a:r>
            <a:r>
              <a:rPr lang="ru-RU" dirty="0">
                <a:solidFill>
                  <a:schemeClr val="bg2"/>
                </a:solidFill>
                <a:latin typeface="Times New Roman" pitchFamily="18" charset="0"/>
                <a:cs typeface="Times New Roman" pitchFamily="18" charset="0"/>
              </a:rPr>
              <a:t>/о населения города): г. Гродно, г. Новополоцк;</a:t>
            </a:r>
          </a:p>
          <a:p>
            <a:r>
              <a:rPr lang="ru-RU" dirty="0">
                <a:solidFill>
                  <a:schemeClr val="bg2"/>
                </a:solidFill>
                <a:latin typeface="Times New Roman" pitchFamily="18" charset="0"/>
                <a:cs typeface="Times New Roman" pitchFamily="18" charset="0"/>
              </a:rPr>
              <a:t>2 степени (от 30 до 50% населения города): гг. Гомель, </a:t>
            </a:r>
            <a:r>
              <a:rPr lang="ru-RU" dirty="0" smtClean="0">
                <a:solidFill>
                  <a:schemeClr val="bg2"/>
                </a:solidFill>
                <a:latin typeface="Times New Roman" pitchFamily="18" charset="0"/>
                <a:cs typeface="Times New Roman" pitchFamily="18" charset="0"/>
              </a:rPr>
              <a:t>Светлогорск</a:t>
            </a:r>
            <a:r>
              <a:rPr lang="ru-RU" dirty="0">
                <a:solidFill>
                  <a:schemeClr val="bg2"/>
                </a:solidFill>
                <a:latin typeface="Times New Roman" pitchFamily="18" charset="0"/>
                <a:cs typeface="Times New Roman" pitchFamily="18" charset="0"/>
              </a:rPr>
              <a:t>, Мозырь, Рогачев, Волковыск, Слоним, </a:t>
            </a:r>
            <a:r>
              <a:rPr lang="ru-RU" dirty="0" err="1">
                <a:solidFill>
                  <a:schemeClr val="bg2"/>
                </a:solidFill>
                <a:latin typeface="Times New Roman" pitchFamily="18" charset="0"/>
                <a:cs typeface="Times New Roman" pitchFamily="18" charset="0"/>
              </a:rPr>
              <a:t>Новогрудок</a:t>
            </a:r>
            <a:r>
              <a:rPr lang="ru-RU" dirty="0">
                <a:solidFill>
                  <a:schemeClr val="bg2"/>
                </a:solidFill>
                <a:latin typeface="Times New Roman" pitchFamily="18" charset="0"/>
                <a:cs typeface="Times New Roman" pitchFamily="18" charset="0"/>
              </a:rPr>
              <a:t>;</a:t>
            </a:r>
          </a:p>
          <a:p>
            <a:r>
              <a:rPr lang="ru-RU" dirty="0">
                <a:solidFill>
                  <a:schemeClr val="bg2"/>
                </a:solidFill>
                <a:latin typeface="Times New Roman" pitchFamily="18" charset="0"/>
                <a:cs typeface="Times New Roman" pitchFamily="18" charset="0"/>
              </a:rPr>
              <a:t>3 степени (от 10 до 30% населения города): гг. Лида, Молодечно, Борисов, Солигорск, Слуцк, Минск, Могилев, Бобруйск, </a:t>
            </a:r>
            <a:r>
              <a:rPr lang="ru-RU" dirty="0" err="1" smtClean="0">
                <a:solidFill>
                  <a:schemeClr val="bg2"/>
                </a:solidFill>
                <a:latin typeface="Times New Roman" pitchFamily="18" charset="0"/>
                <a:cs typeface="Times New Roman" pitchFamily="18" charset="0"/>
              </a:rPr>
              <a:t>Орша,Жлобин</a:t>
            </a:r>
            <a:r>
              <a:rPr lang="ru-RU" dirty="0" smtClean="0">
                <a:solidFill>
                  <a:schemeClr val="bg2"/>
                </a:solidFill>
                <a:latin typeface="Times New Roman" pitchFamily="18" charset="0"/>
                <a:cs typeface="Times New Roman" pitchFamily="18" charset="0"/>
              </a:rPr>
              <a:t>.</a:t>
            </a:r>
            <a:endParaRPr lang="ru-RU" dirty="0">
              <a:solidFill>
                <a:schemeClr val="bg2"/>
              </a:solidFill>
              <a:latin typeface="Times New Roman" pitchFamily="18" charset="0"/>
              <a:cs typeface="Times New Roman" pitchFamily="18" charset="0"/>
            </a:endParaRPr>
          </a:p>
          <a:p>
            <a:endParaRPr lang="ru-RU" dirty="0" smtClean="0">
              <a:solidFill>
                <a:schemeClr val="bg2"/>
              </a:solidFill>
              <a:latin typeface="Times New Roman" pitchFamily="18" charset="0"/>
              <a:cs typeface="Times New Roman" pitchFamily="18" charset="0"/>
            </a:endParaRPr>
          </a:p>
          <a:p>
            <a:r>
              <a:rPr lang="ru-RU" dirty="0" smtClean="0">
                <a:solidFill>
                  <a:schemeClr val="bg2"/>
                </a:solidFill>
                <a:latin typeface="Times New Roman" pitchFamily="18" charset="0"/>
                <a:cs typeface="Times New Roman" pitchFamily="18" charset="0"/>
              </a:rPr>
              <a:t>В </a:t>
            </a:r>
            <a:r>
              <a:rPr lang="ru-RU" dirty="0">
                <a:solidFill>
                  <a:schemeClr val="bg2"/>
                </a:solidFill>
                <a:latin typeface="Times New Roman" pitchFamily="18" charset="0"/>
                <a:cs typeface="Times New Roman" pitchFamily="18" charset="0"/>
              </a:rPr>
              <a:t>случае аварий особую опасность для населения Беларуси представляют</a:t>
            </a:r>
            <a:r>
              <a:rPr lang="ru-RU" i="1" dirty="0">
                <a:solidFill>
                  <a:schemeClr val="bg2"/>
                </a:solidFill>
                <a:latin typeface="Times New Roman" pitchFamily="18" charset="0"/>
                <a:cs typeface="Times New Roman" pitchFamily="18" charset="0"/>
              </a:rPr>
              <a:t> объекты атомной энергетики -</a:t>
            </a:r>
            <a:r>
              <a:rPr lang="ru-RU" dirty="0">
                <a:solidFill>
                  <a:schemeClr val="bg2"/>
                </a:solidFill>
                <a:latin typeface="Times New Roman" pitchFamily="18" charset="0"/>
                <a:cs typeface="Times New Roman" pitchFamily="18" charset="0"/>
              </a:rPr>
              <a:t> 4 атомные электростанции, расположенные в непосредственной близости от границ республики. Это Игналинская АЭС (Литва, 7 км от границы Беларуси, 185 км от Минска), Чернобыльская АЭС (Украина, 11 км от границы Беларуси, 135 км от Гомеля, 310 км от Минска, станция закрыта в 2000 году), Ровенская АЭС (Украина, 65 км от границы Беларуси, 170 км от Бреста, 285 км от Минска), Смоленская АЭС (Россия, 75 км от границы Беларуси, 180 км от Могилева, 335 км от Минска</a:t>
            </a:r>
            <a:r>
              <a:rPr lang="ru-RU" dirty="0" smtClean="0">
                <a:solidFill>
                  <a:schemeClr val="bg2"/>
                </a:solidFill>
                <a:latin typeface="Times New Roman" pitchFamily="18" charset="0"/>
                <a:cs typeface="Times New Roman" pitchFamily="18" charset="0"/>
              </a:rPr>
              <a:t>).</a:t>
            </a:r>
            <a:endParaRPr lang="ru-RU" dirty="0">
              <a:solidFill>
                <a:schemeClr val="bg2"/>
              </a:solidFill>
              <a:latin typeface="Times New Roman" pitchFamily="18" charset="0"/>
              <a:cs typeface="Times New Roman" pitchFamily="18" charset="0"/>
            </a:endParaRPr>
          </a:p>
        </p:txBody>
      </p:sp>
      <p:sp>
        <p:nvSpPr>
          <p:cNvPr id="5" name="TextBox 4"/>
          <p:cNvSpPr txBox="1">
            <a:spLocks noChangeArrowheads="1"/>
          </p:cNvSpPr>
          <p:nvPr/>
        </p:nvSpPr>
        <p:spPr bwMode="auto">
          <a:xfrm>
            <a:off x="3929058" y="6489700"/>
            <a:ext cx="5078412" cy="368300"/>
          </a:xfrm>
          <a:prstGeom prst="rect">
            <a:avLst/>
          </a:prstGeom>
          <a:solidFill>
            <a:schemeClr val="bg2"/>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rPr>
              <a:t>преп. каф. </a:t>
            </a:r>
            <a:r>
              <a:rPr lang="ru-RU" dirty="0" err="1" smtClean="0">
                <a:solidFill>
                  <a:srgbClr val="000000"/>
                </a:solidFill>
              </a:rPr>
              <a:t>ИПиЭ</a:t>
            </a:r>
            <a:r>
              <a:rPr lang="ru-RU" dirty="0" smtClean="0">
                <a:solidFill>
                  <a:srgbClr val="000000"/>
                </a:solidFill>
              </a:rPr>
              <a:t>  </a:t>
            </a:r>
            <a:r>
              <a:rPr lang="ru-RU" b="1" dirty="0">
                <a:solidFill>
                  <a:srgbClr val="000000"/>
                </a:solidFill>
              </a:rPr>
              <a:t>Кирвель П.И.</a:t>
            </a:r>
          </a:p>
        </p:txBody>
      </p:sp>
    </p:spTree>
    <p:extLst>
      <p:ext uri="{BB962C8B-B14F-4D97-AF65-F5344CB8AC3E}">
        <p14:creationId xmlns:p14="http://schemas.microsoft.com/office/powerpoint/2010/main" xmlns="" val="336779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Содержимое 3" descr="Рисунок1.jpg"/>
          <p:cNvPicPr>
            <a:picLocks noGrp="1" noChangeAspect="1"/>
          </p:cNvPicPr>
          <p:nvPr>
            <p:ph idx="1"/>
          </p:nvPr>
        </p:nvPicPr>
        <p:blipFill>
          <a:blip r:embed="rId2"/>
          <a:stretch>
            <a:fillRect/>
          </a:stretch>
        </p:blipFill>
        <p:spPr>
          <a:xfrm>
            <a:off x="-101708" y="0"/>
            <a:ext cx="9245708" cy="6858000"/>
          </a:xfrm>
        </p:spPr>
      </p:pic>
      <p:sp>
        <p:nvSpPr>
          <p:cNvPr id="2" name="Заголовок 1"/>
          <p:cNvSpPr>
            <a:spLocks noGrp="1"/>
          </p:cNvSpPr>
          <p:nvPr>
            <p:ph type="title"/>
          </p:nvPr>
        </p:nvSpPr>
        <p:spPr>
          <a:xfrm>
            <a:off x="214282" y="1142984"/>
            <a:ext cx="8929718" cy="2714644"/>
          </a:xfrm>
        </p:spPr>
        <p:txBody>
          <a:bodyPr>
            <a:no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ru-RU" sz="4800" dirty="0" smtClean="0">
                <a:ln w="11430"/>
                <a:solidFill>
                  <a:srgbClr val="FF0D0D"/>
                </a:solidFill>
                <a:effectLst>
                  <a:outerShdw blurRad="80000" dist="40000" dir="5040000" algn="tl">
                    <a:srgbClr val="000000">
                      <a:alpha val="30000"/>
                    </a:srgbClr>
                  </a:outerShdw>
                </a:effectLst>
                <a:latin typeface="Times New Roman" pitchFamily="18" charset="0"/>
                <a:cs typeface="Times New Roman" pitchFamily="18" charset="0"/>
              </a:rPr>
              <a:t>«Защита населения и хозяйственных объектов в чрезвычайных ситуациях. Радиационная безопасность»</a:t>
            </a:r>
            <a:endParaRPr lang="ru-RU" sz="4800" dirty="0">
              <a:ln w="11430"/>
              <a:solidFill>
                <a:srgbClr val="FF0D0D"/>
              </a:solidFill>
              <a:effectLst>
                <a:outerShdw blurRad="80000" dist="40000" dir="5040000" algn="tl">
                  <a:srgbClr val="000000">
                    <a:alpha val="30000"/>
                  </a:srgbClr>
                </a:outerShdw>
              </a:effectLst>
              <a:latin typeface="Times New Roman" pitchFamily="18" charset="0"/>
              <a:cs typeface="Times New Roman" pitchFamily="18" charset="0"/>
            </a:endParaRPr>
          </a:p>
        </p:txBody>
      </p:sp>
      <p:sp>
        <p:nvSpPr>
          <p:cNvPr id="5" name="TextBox 1"/>
          <p:cNvSpPr txBox="1">
            <a:spLocks noChangeArrowheads="1"/>
          </p:cNvSpPr>
          <p:nvPr/>
        </p:nvSpPr>
        <p:spPr bwMode="auto">
          <a:xfrm>
            <a:off x="4065588" y="6357958"/>
            <a:ext cx="5078412" cy="368300"/>
          </a:xfrm>
          <a:prstGeom prst="rect">
            <a:avLst/>
          </a:prstGeom>
          <a:solidFill>
            <a:schemeClr val="bg2"/>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rPr>
              <a:t>преп. каф. </a:t>
            </a:r>
            <a:r>
              <a:rPr lang="ru-RU" dirty="0" err="1" smtClean="0">
                <a:solidFill>
                  <a:srgbClr val="000000"/>
                </a:solidFill>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p:cNvPicPr/>
          <p:nvPr/>
        </p:nvPicPr>
        <p:blipFill>
          <a:blip r:embed="rId2"/>
          <a:srcRect/>
          <a:stretch>
            <a:fillRect/>
          </a:stretch>
        </p:blipFill>
        <p:spPr bwMode="auto">
          <a:xfrm>
            <a:off x="1992" y="0"/>
            <a:ext cx="9144000" cy="6858000"/>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p:nvPr/>
        </p:nvPicPr>
        <p:blipFill>
          <a:blip r:embed="rId2"/>
          <a:srcRect/>
          <a:stretch>
            <a:fillRect/>
          </a:stretch>
        </p:blipFill>
        <p:spPr bwMode="auto">
          <a:xfrm>
            <a:off x="0" y="0"/>
            <a:ext cx="9144000" cy="6858000"/>
          </a:xfrm>
          <a:prstGeom prst="rect">
            <a:avLst/>
          </a:prstGeom>
          <a:noFill/>
        </p:spPr>
      </p:pic>
      <p:pic>
        <p:nvPicPr>
          <p:cNvPr id="3" name="Рисунок 2"/>
          <p:cNvPicPr/>
          <p:nvPr/>
        </p:nvPicPr>
        <p:blipFill>
          <a:blip r:embed="rId2"/>
          <a:srcRect/>
          <a:stretch>
            <a:fillRect/>
          </a:stretch>
        </p:blipFill>
        <p:spPr bwMode="auto">
          <a:xfrm>
            <a:off x="152400" y="152400"/>
            <a:ext cx="9144000" cy="6858000"/>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2500298" y="142852"/>
            <a:ext cx="3877600" cy="584775"/>
          </a:xfrm>
          <a:prstGeom prst="rect">
            <a:avLst/>
          </a:prstGeom>
          <a:solidFill>
            <a:schemeClr val="bg1">
              <a:lumMod val="40000"/>
              <a:lumOff val="60000"/>
            </a:schemeClr>
          </a:solidFill>
        </p:spPr>
        <p:txBody>
          <a:bodyPr wrap="none">
            <a:spAutoFit/>
          </a:bodyPr>
          <a:lstStyle/>
          <a:p>
            <a:r>
              <a:rPr lang="ru-RU" sz="3200" dirty="0" smtClean="0">
                <a:latin typeface="Times New Roman" pitchFamily="18" charset="0"/>
                <a:cs typeface="Times New Roman" pitchFamily="18" charset="0"/>
              </a:rPr>
              <a:t>Характеристика ядра</a:t>
            </a:r>
            <a:endParaRPr lang="ru-RU" sz="3200" dirty="0"/>
          </a:p>
        </p:txBody>
      </p:sp>
      <p:sp>
        <p:nvSpPr>
          <p:cNvPr id="5" name="Прямоугольник 2"/>
          <p:cNvSpPr>
            <a:spLocks noChangeArrowheads="1"/>
          </p:cNvSpPr>
          <p:nvPr/>
        </p:nvSpPr>
        <p:spPr bwMode="auto">
          <a:xfrm>
            <a:off x="714348" y="857232"/>
            <a:ext cx="74168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defRPr/>
            </a:pPr>
            <a:r>
              <a:rPr lang="en-US" sz="2000" b="1" dirty="0">
                <a:solidFill>
                  <a:schemeClr val="accent3"/>
                </a:solidFill>
              </a:rPr>
              <a:t>1. </a:t>
            </a:r>
            <a:r>
              <a:rPr lang="ru-RU" sz="2400" b="1" dirty="0">
                <a:latin typeface="Times New Roman" pitchFamily="18" charset="0"/>
                <a:cs typeface="Times New Roman" pitchFamily="18" charset="0"/>
              </a:rPr>
              <a:t>АТОМ</a:t>
            </a:r>
            <a:r>
              <a:rPr lang="ru-RU" sz="2400" dirty="0">
                <a:latin typeface="Times New Roman" pitchFamily="18" charset="0"/>
                <a:cs typeface="Times New Roman" pitchFamily="18" charset="0"/>
              </a:rPr>
              <a:t>, мельчайшая частица вещества, которая </a:t>
            </a:r>
            <a:br>
              <a:rPr lang="ru-RU" sz="2400" dirty="0">
                <a:latin typeface="Times New Roman" pitchFamily="18" charset="0"/>
                <a:cs typeface="Times New Roman" pitchFamily="18" charset="0"/>
              </a:rPr>
            </a:br>
            <a:r>
              <a:rPr lang="ru-RU" sz="2400" dirty="0">
                <a:latin typeface="Times New Roman" pitchFamily="18" charset="0"/>
                <a:cs typeface="Times New Roman" pitchFamily="18" charset="0"/>
              </a:rPr>
              <a:t>может вступать в химические реакции.</a:t>
            </a:r>
            <a:endParaRPr lang="be-BY" sz="2400" dirty="0">
              <a:latin typeface="Times New Roman" pitchFamily="18" charset="0"/>
              <a:cs typeface="Times New Roman" pitchFamily="18" charset="0"/>
            </a:endParaRPr>
          </a:p>
        </p:txBody>
      </p:sp>
      <p:pic>
        <p:nvPicPr>
          <p:cNvPr id="6" name="Picture 2"/>
          <p:cNvPicPr>
            <a:picLocks noChangeAspect="1" noChangeArrowheads="1"/>
          </p:cNvPicPr>
          <p:nvPr/>
        </p:nvPicPr>
        <p:blipFill>
          <a:blip r:embed="rId2"/>
          <a:srcRect/>
          <a:stretch>
            <a:fillRect/>
          </a:stretch>
        </p:blipFill>
        <p:spPr bwMode="auto">
          <a:xfrm>
            <a:off x="500034" y="1643050"/>
            <a:ext cx="7878762" cy="4572032"/>
          </a:xfrm>
          <a:prstGeom prst="rect">
            <a:avLst/>
          </a:prstGeom>
          <a:noFill/>
          <a:ln w="9525">
            <a:noFill/>
            <a:miter lim="800000"/>
            <a:headEnd/>
            <a:tailEnd/>
          </a:ln>
          <a:effectLst/>
        </p:spPr>
      </p:pic>
      <p:sp>
        <p:nvSpPr>
          <p:cNvPr id="7" name="TextBox 6"/>
          <p:cNvSpPr txBox="1">
            <a:spLocks noChangeArrowheads="1"/>
          </p:cNvSpPr>
          <p:nvPr/>
        </p:nvSpPr>
        <p:spPr bwMode="auto">
          <a:xfrm>
            <a:off x="4065588" y="6489700"/>
            <a:ext cx="5078412" cy="368300"/>
          </a:xfrm>
          <a:prstGeom prst="rect">
            <a:avLst/>
          </a:prstGeom>
          <a:solidFill>
            <a:schemeClr val="bg2"/>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rPr>
              <a:t>преп. каф. </a:t>
            </a:r>
            <a:r>
              <a:rPr lang="ru-RU" dirty="0" err="1" smtClean="0">
                <a:solidFill>
                  <a:srgbClr val="000000"/>
                </a:solidFill>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57158" y="428604"/>
            <a:ext cx="8429684" cy="2677656"/>
          </a:xfrm>
          <a:prstGeom prst="rect">
            <a:avLst/>
          </a:prstGeom>
        </p:spPr>
        <p:txBody>
          <a:bodyPr wrap="square">
            <a:spAutoFit/>
          </a:bodyPr>
          <a:lstStyle/>
          <a:p>
            <a:r>
              <a:rPr lang="ru-RU" sz="2400" dirty="0" smtClean="0">
                <a:latin typeface="Times New Roman" pitchFamily="18" charset="0"/>
                <a:cs typeface="Times New Roman" pitchFamily="18" charset="0"/>
              </a:rPr>
              <a:t>Если все электроны заполняют свои орбиты, то атом находится в </a:t>
            </a:r>
            <a:r>
              <a:rPr lang="ru-RU" sz="2400" b="1" dirty="0" smtClean="0">
                <a:latin typeface="Times New Roman" pitchFamily="18" charset="0"/>
                <a:cs typeface="Times New Roman" pitchFamily="18" charset="0"/>
              </a:rPr>
              <a:t>устойчивом состоянии</a:t>
            </a:r>
            <a:r>
              <a:rPr lang="ru-RU" sz="2400" dirty="0" smtClean="0">
                <a:latin typeface="Times New Roman" pitchFamily="18" charset="0"/>
                <a:cs typeface="Times New Roman" pitchFamily="18" charset="0"/>
              </a:rPr>
              <a:t>.</a:t>
            </a:r>
            <a:endParaRPr lang="en-US" sz="2400" dirty="0" smtClean="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r>
              <a:rPr lang="ru-RU" sz="2400" b="1" dirty="0" smtClean="0">
                <a:latin typeface="Times New Roman" pitchFamily="18" charset="0"/>
                <a:cs typeface="Times New Roman" pitchFamily="18" charset="0"/>
              </a:rPr>
              <a:t>Нуклоны</a:t>
            </a:r>
            <a:r>
              <a:rPr lang="ru-RU" sz="2400" b="1" i="1" dirty="0" smtClean="0">
                <a:latin typeface="Times New Roman" pitchFamily="18" charset="0"/>
                <a:cs typeface="Times New Roman" pitchFamily="18" charset="0"/>
              </a:rPr>
              <a:t> </a:t>
            </a:r>
            <a:r>
              <a:rPr lang="ru-RU" sz="2400" dirty="0" smtClean="0">
                <a:latin typeface="Times New Roman" pitchFamily="18" charset="0"/>
                <a:cs typeface="Times New Roman" pitchFamily="18" charset="0"/>
              </a:rPr>
              <a:t>(от лат. </a:t>
            </a:r>
            <a:r>
              <a:rPr lang="en-US" sz="2400" dirty="0" smtClean="0">
                <a:latin typeface="Times New Roman" pitchFamily="18" charset="0"/>
                <a:cs typeface="Times New Roman" pitchFamily="18" charset="0"/>
              </a:rPr>
              <a:t>nucleus</a:t>
            </a:r>
            <a:r>
              <a:rPr lang="ru-RU" sz="2400" dirty="0" smtClean="0">
                <a:latin typeface="Times New Roman" pitchFamily="18" charset="0"/>
                <a:cs typeface="Times New Roman" pitchFamily="18" charset="0"/>
              </a:rPr>
              <a:t> – ядро) – общее наименование для протонов и нейтронов, из которых построены все атомные ядра.</a:t>
            </a:r>
          </a:p>
          <a:p>
            <a:endParaRPr lang="ru-RU" sz="2400" dirty="0">
              <a:latin typeface="Times New Roman" pitchFamily="18" charset="0"/>
              <a:cs typeface="Times New Roman" pitchFamily="18" charset="0"/>
            </a:endParaRPr>
          </a:p>
        </p:txBody>
      </p:sp>
      <p:graphicFrame>
        <p:nvGraphicFramePr>
          <p:cNvPr id="3" name="Таблица 2"/>
          <p:cNvGraphicFramePr>
            <a:graphicFrameLocks noGrp="1"/>
          </p:cNvGraphicFramePr>
          <p:nvPr/>
        </p:nvGraphicFramePr>
        <p:xfrm>
          <a:off x="500034" y="3071810"/>
          <a:ext cx="8183562" cy="1371600"/>
        </p:xfrm>
        <a:graphic>
          <a:graphicData uri="http://schemas.openxmlformats.org/drawingml/2006/table">
            <a:tbl>
              <a:tblPr/>
              <a:tblGrid>
                <a:gridCol w="2727854"/>
                <a:gridCol w="2727854"/>
                <a:gridCol w="2727854"/>
              </a:tblGrid>
              <a:tr h="0">
                <a:tc>
                  <a:txBody>
                    <a:bodyPr/>
                    <a:lstStyle/>
                    <a:p>
                      <a:pPr algn="r"/>
                      <a:r>
                        <a:rPr lang="be-BY" dirty="0"/>
                        <a:t>массовое число</a:t>
                      </a:r>
                    </a:p>
                  </a:txBody>
                  <a:tcPr anchor="ctr">
                    <a:lnL>
                      <a:noFill/>
                    </a:lnL>
                    <a:lnR>
                      <a:noFill/>
                    </a:lnR>
                    <a:lnT>
                      <a:noFill/>
                    </a:lnT>
                    <a:lnB>
                      <a:noFill/>
                    </a:lnB>
                    <a:solidFill>
                      <a:srgbClr val="FFFFFF"/>
                    </a:solidFill>
                  </a:tcPr>
                </a:tc>
                <a:tc>
                  <a:txBody>
                    <a:bodyPr/>
                    <a:lstStyle/>
                    <a:p>
                      <a:endParaRPr lang="be-BY" dirty="0"/>
                    </a:p>
                  </a:txBody>
                  <a:tcPr anchor="ctr">
                    <a:lnL>
                      <a:noFill/>
                    </a:lnL>
                    <a:lnR>
                      <a:noFill/>
                    </a:lnR>
                    <a:lnT>
                      <a:noFill/>
                    </a:lnT>
                    <a:lnB>
                      <a:noFill/>
                    </a:lnB>
                    <a:solidFill>
                      <a:srgbClr val="FFFFFF"/>
                    </a:solidFill>
                  </a:tcPr>
                </a:tc>
                <a:tc>
                  <a:txBody>
                    <a:bodyPr/>
                    <a:lstStyle/>
                    <a:p>
                      <a:pPr algn="l"/>
                      <a:r>
                        <a:rPr lang="be-BY"/>
                        <a:t>заряд иона</a:t>
                      </a:r>
                    </a:p>
                  </a:txBody>
                  <a:tcPr anchor="ctr">
                    <a:lnL>
                      <a:noFill/>
                    </a:lnL>
                    <a:lnR>
                      <a:noFill/>
                    </a:lnR>
                    <a:lnT>
                      <a:noFill/>
                    </a:lnT>
                    <a:lnB>
                      <a:noFill/>
                    </a:lnB>
                    <a:solidFill>
                      <a:srgbClr val="FFFFFF"/>
                    </a:solidFill>
                  </a:tcPr>
                </a:tc>
              </a:tr>
              <a:tr h="0">
                <a:tc>
                  <a:txBody>
                    <a:bodyPr/>
                    <a:lstStyle/>
                    <a:p>
                      <a:endParaRPr lang="be-BY"/>
                    </a:p>
                  </a:txBody>
                  <a:tcPr anchor="ctr">
                    <a:lnL>
                      <a:noFill/>
                    </a:lnL>
                    <a:lnR>
                      <a:noFill/>
                    </a:lnR>
                    <a:lnT>
                      <a:noFill/>
                    </a:lnT>
                    <a:lnB>
                      <a:noFill/>
                    </a:lnB>
                    <a:solidFill>
                      <a:srgbClr val="FFFFFF"/>
                    </a:solidFill>
                  </a:tcPr>
                </a:tc>
                <a:tc>
                  <a:txBody>
                    <a:bodyPr/>
                    <a:lstStyle/>
                    <a:p>
                      <a:r>
                        <a:rPr lang="be-BY" b="1" dirty="0"/>
                        <a:t>Символ элемента</a:t>
                      </a:r>
                      <a:endParaRPr lang="be-BY" dirty="0"/>
                    </a:p>
                  </a:txBody>
                  <a:tcPr anchor="ctr">
                    <a:lnL>
                      <a:noFill/>
                    </a:lnL>
                    <a:lnR>
                      <a:noFill/>
                    </a:lnR>
                    <a:lnT>
                      <a:noFill/>
                    </a:lnT>
                    <a:lnB>
                      <a:noFill/>
                    </a:lnB>
                    <a:solidFill>
                      <a:srgbClr val="FFFFFF"/>
                    </a:solidFill>
                  </a:tcPr>
                </a:tc>
                <a:tc>
                  <a:txBody>
                    <a:bodyPr/>
                    <a:lstStyle/>
                    <a:p>
                      <a:endParaRPr lang="be-BY" dirty="0"/>
                    </a:p>
                  </a:txBody>
                  <a:tcPr anchor="ctr">
                    <a:lnL>
                      <a:noFill/>
                    </a:lnL>
                    <a:lnR>
                      <a:noFill/>
                    </a:lnR>
                    <a:lnT>
                      <a:noFill/>
                    </a:lnT>
                    <a:lnB>
                      <a:noFill/>
                    </a:lnB>
                    <a:solidFill>
                      <a:srgbClr val="FFFFFF"/>
                    </a:solidFill>
                  </a:tcPr>
                </a:tc>
              </a:tr>
              <a:tr h="0">
                <a:tc>
                  <a:txBody>
                    <a:bodyPr/>
                    <a:lstStyle/>
                    <a:p>
                      <a:pPr algn="r"/>
                      <a:r>
                        <a:rPr lang="be-BY" dirty="0"/>
                        <a:t>порядковый номер</a:t>
                      </a:r>
                    </a:p>
                  </a:txBody>
                  <a:tcPr anchor="ctr">
                    <a:lnL>
                      <a:noFill/>
                    </a:lnL>
                    <a:lnR>
                      <a:noFill/>
                    </a:lnR>
                    <a:lnT>
                      <a:noFill/>
                    </a:lnT>
                    <a:lnB>
                      <a:noFill/>
                    </a:lnB>
                    <a:solidFill>
                      <a:srgbClr val="FFFFFF"/>
                    </a:solidFill>
                  </a:tcPr>
                </a:tc>
                <a:tc>
                  <a:txBody>
                    <a:bodyPr/>
                    <a:lstStyle/>
                    <a:p>
                      <a:endParaRPr lang="be-BY"/>
                    </a:p>
                  </a:txBody>
                  <a:tcPr anchor="ctr">
                    <a:lnL>
                      <a:noFill/>
                    </a:lnL>
                    <a:lnR>
                      <a:noFill/>
                    </a:lnR>
                    <a:lnT>
                      <a:noFill/>
                    </a:lnT>
                    <a:lnB>
                      <a:noFill/>
                    </a:lnB>
                    <a:solidFill>
                      <a:srgbClr val="FFFFFF"/>
                    </a:solidFill>
                  </a:tcPr>
                </a:tc>
                <a:tc>
                  <a:txBody>
                    <a:bodyPr/>
                    <a:lstStyle/>
                    <a:p>
                      <a:pPr algn="l"/>
                      <a:r>
                        <a:rPr lang="be-BY" dirty="0"/>
                        <a:t>число атомов в молекуле</a:t>
                      </a:r>
                    </a:p>
                  </a:txBody>
                  <a:tcPr anchor="ctr">
                    <a:lnL>
                      <a:noFill/>
                    </a:lnL>
                    <a:lnR>
                      <a:noFill/>
                    </a:lnR>
                    <a:lnT>
                      <a:noFill/>
                    </a:lnT>
                    <a:lnB>
                      <a:noFill/>
                    </a:lnB>
                    <a:solidFill>
                      <a:srgbClr val="FFFFFF"/>
                    </a:solidFill>
                  </a:tcPr>
                </a:tc>
              </a:tr>
            </a:tbl>
          </a:graphicData>
        </a:graphic>
      </p:graphicFrame>
      <p:pic>
        <p:nvPicPr>
          <p:cNvPr id="4" name="Picture 2" descr="https://upload.wikimedia.org/wikipedia/commons/c/c0/Chlorum-35-molecule.png"/>
          <p:cNvPicPr>
            <a:picLocks noChangeAspect="1" noChangeArrowheads="1"/>
          </p:cNvPicPr>
          <p:nvPr/>
        </p:nvPicPr>
        <p:blipFill>
          <a:blip r:embed="rId2"/>
          <a:srcRect/>
          <a:stretch>
            <a:fillRect/>
          </a:stretch>
        </p:blipFill>
        <p:spPr bwMode="auto">
          <a:xfrm>
            <a:off x="3643306" y="4500570"/>
            <a:ext cx="1905000" cy="1905000"/>
          </a:xfrm>
          <a:prstGeom prst="rect">
            <a:avLst/>
          </a:prstGeom>
          <a:noFill/>
          <a:ln w="9525">
            <a:noFill/>
            <a:miter lim="800000"/>
            <a:headEnd/>
            <a:tailEnd/>
          </a:ln>
        </p:spPr>
      </p:pic>
      <p:sp>
        <p:nvSpPr>
          <p:cNvPr id="6" name="TextBox 5"/>
          <p:cNvSpPr txBox="1">
            <a:spLocks noChangeArrowheads="1"/>
          </p:cNvSpPr>
          <p:nvPr/>
        </p:nvSpPr>
        <p:spPr bwMode="auto">
          <a:xfrm>
            <a:off x="4065588" y="6489700"/>
            <a:ext cx="5078412" cy="368300"/>
          </a:xfrm>
          <a:prstGeom prst="rect">
            <a:avLst/>
          </a:prstGeom>
          <a:solidFill>
            <a:schemeClr val="bg2"/>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rPr>
              <a:t>преп. каф. </a:t>
            </a:r>
            <a:r>
              <a:rPr lang="ru-RU" dirty="0" err="1" smtClean="0">
                <a:solidFill>
                  <a:srgbClr val="000000"/>
                </a:solidFill>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2"/>
          <p:cNvSpPr>
            <a:spLocks noChangeArrowheads="1"/>
          </p:cNvSpPr>
          <p:nvPr/>
        </p:nvSpPr>
        <p:spPr bwMode="auto">
          <a:xfrm>
            <a:off x="500034" y="357166"/>
            <a:ext cx="8064500" cy="4092575"/>
          </a:xfrm>
          <a:prstGeom prst="rect">
            <a:avLst/>
          </a:prstGeom>
          <a:noFill/>
          <a:ln w="9525">
            <a:noFill/>
            <a:miter lim="800000"/>
            <a:headEnd/>
            <a:tailEnd/>
          </a:ln>
        </p:spPr>
        <p:txBody>
          <a:bodyPr>
            <a:spAutoFit/>
          </a:bodyPr>
          <a:lstStyle/>
          <a:p>
            <a:r>
              <a:rPr lang="ru-RU" sz="2000" b="1" dirty="0" err="1"/>
              <a:t>Изото́пы</a:t>
            </a:r>
            <a:r>
              <a:rPr lang="ru-RU" sz="2000" dirty="0"/>
              <a:t> — разновидности атомов (и ядер) какого-либо химического элемента, которые имеют одинаковый атомный (порядковый) номер, но при этом разные массовые числа.</a:t>
            </a:r>
          </a:p>
          <a:p>
            <a:endParaRPr lang="ru-RU" sz="2000" dirty="0"/>
          </a:p>
          <a:p>
            <a:endParaRPr lang="ru-RU" sz="2000" dirty="0"/>
          </a:p>
          <a:p>
            <a:endParaRPr lang="ru-RU" sz="2000" dirty="0"/>
          </a:p>
          <a:p>
            <a:endParaRPr lang="ru-RU" sz="2000" dirty="0"/>
          </a:p>
          <a:p>
            <a:endParaRPr lang="ru-RU" sz="2000" dirty="0"/>
          </a:p>
          <a:p>
            <a:endParaRPr lang="ru-RU" sz="2000" dirty="0"/>
          </a:p>
          <a:p>
            <a:r>
              <a:rPr lang="ru-RU" sz="2000" b="1" dirty="0" err="1"/>
              <a:t>Изоба́ры</a:t>
            </a:r>
            <a:r>
              <a:rPr lang="ru-RU" sz="2000" dirty="0"/>
              <a:t> —  атомные ядра с одинаковым числом нуклонов, т. е. массовым числом и разными числами протонов и нейтронов.</a:t>
            </a:r>
            <a:endParaRPr lang="be-BY" sz="2000" dirty="0"/>
          </a:p>
        </p:txBody>
      </p:sp>
      <p:pic>
        <p:nvPicPr>
          <p:cNvPr id="3" name="Picture 6" descr="Ядра изотопов водорода"/>
          <p:cNvPicPr>
            <a:picLocks noChangeAspect="1" noChangeArrowheads="1"/>
          </p:cNvPicPr>
          <p:nvPr/>
        </p:nvPicPr>
        <p:blipFill>
          <a:blip r:embed="rId2"/>
          <a:srcRect/>
          <a:stretch>
            <a:fillRect/>
          </a:stretch>
        </p:blipFill>
        <p:spPr bwMode="auto">
          <a:xfrm>
            <a:off x="3214678" y="1571612"/>
            <a:ext cx="2857500" cy="1781175"/>
          </a:xfrm>
          <a:prstGeom prst="rect">
            <a:avLst/>
          </a:prstGeom>
          <a:noFill/>
          <a:ln w="9525">
            <a:noFill/>
            <a:miter lim="800000"/>
            <a:headEnd/>
            <a:tailEnd/>
          </a:ln>
        </p:spPr>
      </p:pic>
      <p:pic>
        <p:nvPicPr>
          <p:cNvPr id="4" name="Picture 4" descr="Ядра изобарных атомов углерода 14С и азота 14N"/>
          <p:cNvPicPr>
            <a:picLocks noChangeAspect="1" noChangeArrowheads="1"/>
          </p:cNvPicPr>
          <p:nvPr/>
        </p:nvPicPr>
        <p:blipFill>
          <a:blip r:embed="rId3"/>
          <a:srcRect/>
          <a:stretch>
            <a:fillRect/>
          </a:stretch>
        </p:blipFill>
        <p:spPr bwMode="auto">
          <a:xfrm>
            <a:off x="3786182" y="4429132"/>
            <a:ext cx="2857500" cy="1838325"/>
          </a:xfrm>
          <a:prstGeom prst="rect">
            <a:avLst/>
          </a:prstGeom>
          <a:noFill/>
          <a:ln w="9525">
            <a:noFill/>
            <a:miter lim="800000"/>
            <a:headEnd/>
            <a:tailEnd/>
          </a:ln>
        </p:spPr>
      </p:pic>
      <p:sp>
        <p:nvSpPr>
          <p:cNvPr id="5" name="TextBox 4"/>
          <p:cNvSpPr txBox="1">
            <a:spLocks noChangeArrowheads="1"/>
          </p:cNvSpPr>
          <p:nvPr/>
        </p:nvSpPr>
        <p:spPr bwMode="auto">
          <a:xfrm>
            <a:off x="4065588" y="6489700"/>
            <a:ext cx="5078412" cy="368300"/>
          </a:xfrm>
          <a:prstGeom prst="rect">
            <a:avLst/>
          </a:prstGeom>
          <a:solidFill>
            <a:schemeClr val="bg2"/>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rPr>
              <a:t>преп. каф. </a:t>
            </a:r>
            <a:r>
              <a:rPr lang="ru-RU" dirty="0" err="1" smtClean="0">
                <a:solidFill>
                  <a:srgbClr val="000000"/>
                </a:solidFill>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p:txBody>
          <a:bodyPr/>
          <a:lstStyle/>
          <a:p>
            <a:endParaRPr lang="ru-RU" dirty="0"/>
          </a:p>
        </p:txBody>
      </p:sp>
      <p:pic>
        <p:nvPicPr>
          <p:cNvPr id="7" name="Содержимое 6" descr="Рисунок1.jpg"/>
          <p:cNvPicPr>
            <a:picLocks noGrp="1" noChangeAspect="1"/>
          </p:cNvPicPr>
          <p:nvPr>
            <p:ph idx="1"/>
          </p:nvPr>
        </p:nvPicPr>
        <p:blipFill>
          <a:blip r:embed="rId2">
            <a:lum bright="-68000"/>
          </a:blip>
          <a:stretch>
            <a:fillRect/>
          </a:stretch>
        </p:blipFill>
        <p:spPr>
          <a:xfrm>
            <a:off x="0" y="0"/>
            <a:ext cx="9144000" cy="6858000"/>
          </a:xfrm>
        </p:spPr>
      </p:pic>
      <p:sp>
        <p:nvSpPr>
          <p:cNvPr id="8" name="TextBox 7"/>
          <p:cNvSpPr txBox="1">
            <a:spLocks noChangeArrowheads="1"/>
          </p:cNvSpPr>
          <p:nvPr/>
        </p:nvSpPr>
        <p:spPr bwMode="auto">
          <a:xfrm>
            <a:off x="3929058" y="6489700"/>
            <a:ext cx="5078412" cy="368300"/>
          </a:xfrm>
          <a:prstGeom prst="rect">
            <a:avLst/>
          </a:prstGeom>
          <a:solidFill>
            <a:schemeClr val="bg2"/>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rPr>
              <a:t>преп. каф. </a:t>
            </a:r>
            <a:r>
              <a:rPr lang="ru-RU" dirty="0" err="1" smtClean="0">
                <a:solidFill>
                  <a:srgbClr val="000000"/>
                </a:solidFill>
              </a:rPr>
              <a:t>ИПиЭ</a:t>
            </a:r>
            <a:r>
              <a:rPr lang="ru-RU" dirty="0" smtClean="0">
                <a:solidFill>
                  <a:srgbClr val="000000"/>
                </a:solidFill>
              </a:rPr>
              <a:t>  </a:t>
            </a:r>
            <a:r>
              <a:rPr lang="ru-RU" b="1" dirty="0">
                <a:solidFill>
                  <a:srgbClr val="000000"/>
                </a:solidFill>
              </a:rPr>
              <a:t>Кирвель П.И.</a:t>
            </a:r>
          </a:p>
        </p:txBody>
      </p:sp>
      <p:sp>
        <p:nvSpPr>
          <p:cNvPr id="10" name="TextBox 9"/>
          <p:cNvSpPr txBox="1"/>
          <p:nvPr/>
        </p:nvSpPr>
        <p:spPr>
          <a:xfrm>
            <a:off x="142844" y="142852"/>
            <a:ext cx="8858312" cy="1938992"/>
          </a:xfrm>
          <a:prstGeom prst="rect">
            <a:avLst/>
          </a:prstGeom>
          <a:noFill/>
        </p:spPr>
        <p:txBody>
          <a:bodyPr wrap="square" rtlCol="0">
            <a:spAutoFit/>
          </a:bodyPr>
          <a:lstStyle/>
          <a:p>
            <a:r>
              <a:rPr lang="ru-RU" sz="2400" b="1" i="1" dirty="0" smtClean="0">
                <a:solidFill>
                  <a:srgbClr val="FFFF00"/>
                </a:solidFill>
                <a:latin typeface="Times New Roman" pitchFamily="18" charset="0"/>
                <a:cs typeface="Times New Roman" pitchFamily="18" charset="0"/>
              </a:rPr>
              <a:t>Изотопы </a:t>
            </a:r>
            <a:r>
              <a:rPr lang="ru-RU" sz="2400" dirty="0" smtClean="0">
                <a:solidFill>
                  <a:schemeClr val="bg2"/>
                </a:solidFill>
                <a:latin typeface="Times New Roman" pitchFamily="18" charset="0"/>
                <a:cs typeface="Times New Roman" pitchFamily="18" charset="0"/>
              </a:rPr>
              <a:t>делятся на стабильные и нестабильные (неустойчивые)</a:t>
            </a:r>
          </a:p>
          <a:p>
            <a:endParaRPr lang="ru-RU" sz="2400" dirty="0" smtClean="0">
              <a:solidFill>
                <a:schemeClr val="bg2"/>
              </a:solidFill>
              <a:latin typeface="Times New Roman" pitchFamily="18" charset="0"/>
              <a:cs typeface="Times New Roman" pitchFamily="18" charset="0"/>
            </a:endParaRPr>
          </a:p>
          <a:p>
            <a:r>
              <a:rPr lang="ru-RU" sz="2400" dirty="0" smtClean="0">
                <a:solidFill>
                  <a:schemeClr val="bg2"/>
                </a:solidFill>
                <a:latin typeface="Times New Roman" pitchFamily="18" charset="0"/>
                <a:cs typeface="Times New Roman" pitchFamily="18" charset="0"/>
              </a:rPr>
              <a:t>Неустойчивые атомы называют – </a:t>
            </a:r>
            <a:r>
              <a:rPr lang="ru-RU" sz="2400" b="1" i="1" dirty="0" smtClean="0">
                <a:solidFill>
                  <a:srgbClr val="FFFF00"/>
                </a:solidFill>
                <a:latin typeface="Times New Roman" pitchFamily="18" charset="0"/>
                <a:cs typeface="Times New Roman" pitchFamily="18" charset="0"/>
              </a:rPr>
              <a:t>радионуклидами</a:t>
            </a:r>
            <a:r>
              <a:rPr lang="ru-RU" sz="2400" b="1" dirty="0" smtClean="0"/>
              <a:t> </a:t>
            </a:r>
            <a:r>
              <a:rPr lang="ru-RU" sz="2400" b="1" dirty="0" smtClean="0">
                <a:solidFill>
                  <a:srgbClr val="FFFF00"/>
                </a:solidFill>
                <a:latin typeface="Times New Roman" pitchFamily="18" charset="0"/>
                <a:cs typeface="Times New Roman" pitchFamily="18" charset="0"/>
              </a:rPr>
              <a:t>Радионуклиды</a:t>
            </a:r>
            <a:r>
              <a:rPr lang="ru-RU" sz="2400" dirty="0" smtClean="0">
                <a:solidFill>
                  <a:srgbClr val="FFFF00"/>
                </a:solidFill>
                <a:latin typeface="Times New Roman" pitchFamily="18" charset="0"/>
                <a:cs typeface="Times New Roman" pitchFamily="18" charset="0"/>
              </a:rPr>
              <a:t> -</a:t>
            </a:r>
            <a:r>
              <a:rPr lang="ru-RU" sz="2400" dirty="0" smtClean="0">
                <a:latin typeface="Times New Roman" pitchFamily="18" charset="0"/>
                <a:cs typeface="Times New Roman" pitchFamily="18" charset="0"/>
              </a:rPr>
              <a:t> </a:t>
            </a:r>
            <a:r>
              <a:rPr lang="ru-RU" sz="2400" dirty="0" smtClean="0">
                <a:solidFill>
                  <a:schemeClr val="bg2"/>
                </a:solidFill>
                <a:latin typeface="Times New Roman" pitchFamily="18" charset="0"/>
                <a:cs typeface="Times New Roman" pitchFamily="18" charset="0"/>
              </a:rPr>
              <a:t>это изотопы, ядра которых</a:t>
            </a:r>
          </a:p>
          <a:p>
            <a:r>
              <a:rPr lang="ru-RU" sz="2400" dirty="0" smtClean="0">
                <a:solidFill>
                  <a:schemeClr val="bg2"/>
                </a:solidFill>
                <a:latin typeface="Times New Roman" pitchFamily="18" charset="0"/>
                <a:cs typeface="Times New Roman" pitchFamily="18" charset="0"/>
              </a:rPr>
              <a:t> способны самопроизвольно распадаться</a:t>
            </a:r>
            <a:r>
              <a:rPr lang="ru-RU" sz="2400" b="1" i="1" dirty="0" smtClean="0">
                <a:solidFill>
                  <a:schemeClr val="bg2"/>
                </a:solidFill>
                <a:latin typeface="Times New Roman" pitchFamily="18" charset="0"/>
                <a:cs typeface="Times New Roman" pitchFamily="18" charset="0"/>
              </a:rPr>
              <a:t> </a:t>
            </a:r>
            <a:endParaRPr lang="ru-RU" sz="2400" b="1" i="1" dirty="0">
              <a:solidFill>
                <a:schemeClr val="bg2"/>
              </a:solidFill>
              <a:latin typeface="Times New Roman" pitchFamily="18" charset="0"/>
              <a:cs typeface="Times New Roman" pitchFamily="18" charset="0"/>
            </a:endParaRPr>
          </a:p>
        </p:txBody>
      </p:sp>
      <p:pic>
        <p:nvPicPr>
          <p:cNvPr id="12" name="Рисунок 11" descr="РФ открыла в Финляндии комплекс по производству радионуклидо…"/>
          <p:cNvPicPr/>
          <p:nvPr/>
        </p:nvPicPr>
        <p:blipFill>
          <a:blip r:embed="rId3"/>
          <a:srcRect/>
          <a:stretch>
            <a:fillRect/>
          </a:stretch>
        </p:blipFill>
        <p:spPr bwMode="auto">
          <a:xfrm>
            <a:off x="6143636" y="1357298"/>
            <a:ext cx="2714644" cy="2000264"/>
          </a:xfrm>
          <a:prstGeom prst="rect">
            <a:avLst/>
          </a:prstGeom>
          <a:noFill/>
          <a:ln w="9525">
            <a:noFill/>
            <a:miter lim="800000"/>
            <a:headEnd/>
            <a:tailEnd/>
          </a:ln>
        </p:spPr>
      </p:pic>
      <p:sp>
        <p:nvSpPr>
          <p:cNvPr id="13" name="TextBox 12"/>
          <p:cNvSpPr txBox="1"/>
          <p:nvPr/>
        </p:nvSpPr>
        <p:spPr>
          <a:xfrm>
            <a:off x="214282" y="2143116"/>
            <a:ext cx="5643602" cy="1200329"/>
          </a:xfrm>
          <a:prstGeom prst="rect">
            <a:avLst/>
          </a:prstGeom>
          <a:noFill/>
        </p:spPr>
        <p:txBody>
          <a:bodyPr wrap="square" rtlCol="0">
            <a:spAutoFit/>
          </a:bodyPr>
          <a:lstStyle/>
          <a:p>
            <a:r>
              <a:rPr lang="ru-RU" sz="2400" b="1" i="1" dirty="0" smtClean="0">
                <a:solidFill>
                  <a:srgbClr val="FFFF00"/>
                </a:solidFill>
                <a:latin typeface="Times New Roman" pitchFamily="18" charset="0"/>
                <a:cs typeface="Times New Roman" pitchFamily="18" charset="0"/>
              </a:rPr>
              <a:t>Ионы </a:t>
            </a:r>
            <a:r>
              <a:rPr lang="ru-RU" sz="2400" b="1" i="1" dirty="0" smtClean="0">
                <a:solidFill>
                  <a:schemeClr val="bg2"/>
                </a:solidFill>
                <a:latin typeface="Times New Roman" pitchFamily="18" charset="0"/>
                <a:cs typeface="Times New Roman" pitchFamily="18" charset="0"/>
              </a:rPr>
              <a:t>– </a:t>
            </a:r>
            <a:r>
              <a:rPr lang="ru-RU" sz="2400" b="1" i="1" dirty="0" smtClean="0">
                <a:solidFill>
                  <a:srgbClr val="FFFF00"/>
                </a:solidFill>
                <a:latin typeface="Times New Roman" pitchFamily="18" charset="0"/>
                <a:cs typeface="Times New Roman" pitchFamily="18" charset="0"/>
              </a:rPr>
              <a:t>это атомы, которые</a:t>
            </a:r>
            <a:r>
              <a:rPr lang="ru-RU" sz="2400" b="1" i="1" dirty="0" smtClean="0">
                <a:solidFill>
                  <a:schemeClr val="bg2"/>
                </a:solidFill>
                <a:latin typeface="Times New Roman" pitchFamily="18" charset="0"/>
                <a:cs typeface="Times New Roman" pitchFamily="18" charset="0"/>
              </a:rPr>
              <a:t>, потеряли либо приобрели несколько электронов, </a:t>
            </a:r>
            <a:r>
              <a:rPr lang="ru-RU" sz="2400" b="1" i="1" dirty="0" smtClean="0">
                <a:solidFill>
                  <a:srgbClr val="FFFF00"/>
                </a:solidFill>
                <a:latin typeface="Times New Roman" pitchFamily="18" charset="0"/>
                <a:cs typeface="Times New Roman" pitchFamily="18" charset="0"/>
              </a:rPr>
              <a:t>стали заряженными частицами.</a:t>
            </a:r>
            <a:endParaRPr lang="ru-RU" sz="2400" b="1" i="1" dirty="0">
              <a:solidFill>
                <a:srgbClr val="FFFF00"/>
              </a:solidFill>
              <a:latin typeface="Times New Roman" pitchFamily="18" charset="0"/>
              <a:cs typeface="Times New Roman" pitchFamily="18" charset="0"/>
            </a:endParaRPr>
          </a:p>
        </p:txBody>
      </p:sp>
      <p:graphicFrame>
        <p:nvGraphicFramePr>
          <p:cNvPr id="14" name="Таблица 13"/>
          <p:cNvGraphicFramePr>
            <a:graphicFrameLocks noGrp="1"/>
          </p:cNvGraphicFramePr>
          <p:nvPr/>
        </p:nvGraphicFramePr>
        <p:xfrm>
          <a:off x="357158" y="3571876"/>
          <a:ext cx="8072493" cy="1643076"/>
        </p:xfrm>
        <a:graphic>
          <a:graphicData uri="http://schemas.openxmlformats.org/drawingml/2006/table">
            <a:tbl>
              <a:tblPr/>
              <a:tblGrid>
                <a:gridCol w="2017491"/>
                <a:gridCol w="2018334"/>
                <a:gridCol w="2018334"/>
                <a:gridCol w="2018334"/>
              </a:tblGrid>
              <a:tr h="410769">
                <a:tc>
                  <a:txBody>
                    <a:bodyPr/>
                    <a:lstStyle/>
                    <a:p>
                      <a:pPr>
                        <a:lnSpc>
                          <a:spcPct val="115000"/>
                        </a:lnSpc>
                        <a:spcAft>
                          <a:spcPts val="0"/>
                        </a:spcAft>
                      </a:pPr>
                      <a:endParaRPr lang="ru-RU" sz="1100" dirty="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lnSpc>
                          <a:spcPct val="115000"/>
                        </a:lnSpc>
                        <a:spcAft>
                          <a:spcPts val="0"/>
                        </a:spcAft>
                      </a:pPr>
                      <a:r>
                        <a:rPr lang="ru-RU" sz="1600" dirty="0">
                          <a:latin typeface="Times New Roman"/>
                          <a:ea typeface="Calibri"/>
                          <a:cs typeface="Times New Roman"/>
                        </a:rPr>
                        <a:t>Линейные размеры</a:t>
                      </a:r>
                      <a:endParaRPr lang="ru-RU"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lnSpc>
                          <a:spcPct val="115000"/>
                        </a:lnSpc>
                        <a:spcAft>
                          <a:spcPts val="0"/>
                        </a:spcAft>
                      </a:pPr>
                      <a:r>
                        <a:rPr lang="ru-RU" sz="1600" dirty="0">
                          <a:latin typeface="Times New Roman"/>
                          <a:ea typeface="Calibri"/>
                          <a:cs typeface="Times New Roman"/>
                        </a:rPr>
                        <a:t>Площадь</a:t>
                      </a:r>
                      <a:endParaRPr lang="ru-RU"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lnSpc>
                          <a:spcPct val="115000"/>
                        </a:lnSpc>
                        <a:spcAft>
                          <a:spcPts val="0"/>
                        </a:spcAft>
                      </a:pPr>
                      <a:r>
                        <a:rPr lang="ru-RU" sz="1600" dirty="0">
                          <a:latin typeface="Times New Roman"/>
                          <a:ea typeface="Calibri"/>
                          <a:cs typeface="Times New Roman"/>
                        </a:rPr>
                        <a:t>Объём</a:t>
                      </a:r>
                      <a:endParaRPr lang="ru-RU"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r>
              <a:tr h="410769">
                <a:tc>
                  <a:txBody>
                    <a:bodyPr/>
                    <a:lstStyle/>
                    <a:p>
                      <a:pPr>
                        <a:lnSpc>
                          <a:spcPct val="115000"/>
                        </a:lnSpc>
                        <a:spcAft>
                          <a:spcPts val="0"/>
                        </a:spcAft>
                      </a:pPr>
                      <a:r>
                        <a:rPr lang="ru-RU" sz="1600" dirty="0">
                          <a:latin typeface="Times New Roman"/>
                          <a:ea typeface="Calibri"/>
                          <a:cs typeface="Times New Roman"/>
                        </a:rPr>
                        <a:t>Атом</a:t>
                      </a:r>
                      <a:endParaRPr lang="ru-RU"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lnSpc>
                          <a:spcPct val="115000"/>
                        </a:lnSpc>
                        <a:spcAft>
                          <a:spcPts val="0"/>
                        </a:spcAft>
                      </a:pPr>
                      <a:r>
                        <a:rPr lang="ru-RU" sz="1600" dirty="0">
                          <a:latin typeface="Times New Roman"/>
                          <a:ea typeface="Calibri"/>
                          <a:cs typeface="Times New Roman"/>
                        </a:rPr>
                        <a:t>10</a:t>
                      </a:r>
                      <a:r>
                        <a:rPr lang="ru-RU" sz="1600" baseline="30000" dirty="0">
                          <a:latin typeface="Times New Roman"/>
                          <a:ea typeface="Calibri"/>
                          <a:cs typeface="Times New Roman"/>
                        </a:rPr>
                        <a:t>-8</a:t>
                      </a:r>
                      <a:r>
                        <a:rPr lang="ru-RU" sz="1600" dirty="0">
                          <a:latin typeface="Times New Roman"/>
                          <a:ea typeface="Calibri"/>
                          <a:cs typeface="Times New Roman"/>
                        </a:rPr>
                        <a:t> см</a:t>
                      </a:r>
                      <a:endParaRPr lang="ru-RU"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lnSpc>
                          <a:spcPct val="115000"/>
                        </a:lnSpc>
                        <a:spcAft>
                          <a:spcPts val="0"/>
                        </a:spcAft>
                      </a:pPr>
                      <a:r>
                        <a:rPr lang="ru-RU" sz="1600" dirty="0">
                          <a:latin typeface="Times New Roman"/>
                          <a:ea typeface="Calibri"/>
                          <a:cs typeface="Times New Roman"/>
                        </a:rPr>
                        <a:t>10</a:t>
                      </a:r>
                      <a:r>
                        <a:rPr lang="ru-RU" sz="1600" baseline="30000" dirty="0">
                          <a:latin typeface="Times New Roman"/>
                          <a:ea typeface="Calibri"/>
                          <a:cs typeface="Times New Roman"/>
                        </a:rPr>
                        <a:t>-16</a:t>
                      </a:r>
                      <a:r>
                        <a:rPr lang="ru-RU" sz="1600" dirty="0">
                          <a:latin typeface="Times New Roman"/>
                          <a:ea typeface="Calibri"/>
                          <a:cs typeface="Times New Roman"/>
                        </a:rPr>
                        <a:t> см</a:t>
                      </a:r>
                      <a:r>
                        <a:rPr lang="ru-RU" sz="1600" baseline="30000" dirty="0">
                          <a:latin typeface="Times New Roman"/>
                          <a:ea typeface="Calibri"/>
                          <a:cs typeface="Times New Roman"/>
                        </a:rPr>
                        <a:t>2</a:t>
                      </a:r>
                      <a:endParaRPr lang="ru-RU"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lnSpc>
                          <a:spcPct val="115000"/>
                        </a:lnSpc>
                        <a:spcAft>
                          <a:spcPts val="0"/>
                        </a:spcAft>
                      </a:pPr>
                      <a:r>
                        <a:rPr lang="ru-RU" sz="1600" dirty="0">
                          <a:latin typeface="Times New Roman"/>
                          <a:ea typeface="Calibri"/>
                          <a:cs typeface="Times New Roman"/>
                        </a:rPr>
                        <a:t>10</a:t>
                      </a:r>
                      <a:r>
                        <a:rPr lang="ru-RU" sz="1600" baseline="30000" dirty="0">
                          <a:latin typeface="Times New Roman"/>
                          <a:ea typeface="Calibri"/>
                          <a:cs typeface="Times New Roman"/>
                        </a:rPr>
                        <a:t>-24</a:t>
                      </a:r>
                      <a:r>
                        <a:rPr lang="ru-RU" sz="1600" dirty="0">
                          <a:latin typeface="Times New Roman"/>
                          <a:ea typeface="Calibri"/>
                          <a:cs typeface="Times New Roman"/>
                        </a:rPr>
                        <a:t> см</a:t>
                      </a:r>
                      <a:r>
                        <a:rPr lang="ru-RU" sz="1600" baseline="30000" dirty="0">
                          <a:latin typeface="Times New Roman"/>
                          <a:ea typeface="Calibri"/>
                          <a:cs typeface="Times New Roman"/>
                        </a:rPr>
                        <a:t>3</a:t>
                      </a:r>
                      <a:endParaRPr lang="ru-RU"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r>
              <a:tr h="410769">
                <a:tc>
                  <a:txBody>
                    <a:bodyPr/>
                    <a:lstStyle/>
                    <a:p>
                      <a:pPr>
                        <a:lnSpc>
                          <a:spcPct val="115000"/>
                        </a:lnSpc>
                        <a:spcAft>
                          <a:spcPts val="0"/>
                        </a:spcAft>
                      </a:pPr>
                      <a:r>
                        <a:rPr lang="ru-RU" sz="1600" dirty="0">
                          <a:latin typeface="Times New Roman"/>
                          <a:ea typeface="Calibri"/>
                          <a:cs typeface="Times New Roman"/>
                        </a:rPr>
                        <a:t>Ядро</a:t>
                      </a:r>
                      <a:endParaRPr lang="ru-RU"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lnSpc>
                          <a:spcPct val="115000"/>
                        </a:lnSpc>
                        <a:spcAft>
                          <a:spcPts val="0"/>
                        </a:spcAft>
                      </a:pPr>
                      <a:r>
                        <a:rPr lang="ru-RU" sz="1600" dirty="0">
                          <a:latin typeface="Times New Roman"/>
                          <a:ea typeface="Calibri"/>
                          <a:cs typeface="Times New Roman"/>
                        </a:rPr>
                        <a:t>10</a:t>
                      </a:r>
                      <a:r>
                        <a:rPr lang="ru-RU" sz="1600" baseline="30000" dirty="0">
                          <a:latin typeface="Times New Roman"/>
                          <a:ea typeface="Calibri"/>
                          <a:cs typeface="Times New Roman"/>
                        </a:rPr>
                        <a:t>-12</a:t>
                      </a:r>
                      <a:r>
                        <a:rPr lang="ru-RU" sz="1600" dirty="0">
                          <a:latin typeface="Times New Roman"/>
                          <a:ea typeface="Calibri"/>
                          <a:cs typeface="Times New Roman"/>
                        </a:rPr>
                        <a:t> см</a:t>
                      </a:r>
                      <a:endParaRPr lang="ru-RU"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lnSpc>
                          <a:spcPct val="115000"/>
                        </a:lnSpc>
                        <a:spcAft>
                          <a:spcPts val="0"/>
                        </a:spcAft>
                      </a:pPr>
                      <a:r>
                        <a:rPr lang="ru-RU" sz="1600" dirty="0">
                          <a:latin typeface="Times New Roman"/>
                          <a:ea typeface="Calibri"/>
                          <a:cs typeface="Times New Roman"/>
                        </a:rPr>
                        <a:t>10</a:t>
                      </a:r>
                      <a:r>
                        <a:rPr lang="ru-RU" sz="1600" baseline="30000" dirty="0">
                          <a:latin typeface="Times New Roman"/>
                          <a:ea typeface="Calibri"/>
                          <a:cs typeface="Times New Roman"/>
                        </a:rPr>
                        <a:t>-24</a:t>
                      </a:r>
                      <a:r>
                        <a:rPr lang="ru-RU" sz="1600" dirty="0">
                          <a:latin typeface="Times New Roman"/>
                          <a:ea typeface="Calibri"/>
                          <a:cs typeface="Times New Roman"/>
                        </a:rPr>
                        <a:t> см</a:t>
                      </a:r>
                      <a:r>
                        <a:rPr lang="ru-RU" sz="1600" baseline="30000" dirty="0">
                          <a:latin typeface="Times New Roman"/>
                          <a:ea typeface="Calibri"/>
                          <a:cs typeface="Times New Roman"/>
                        </a:rPr>
                        <a:t>2</a:t>
                      </a:r>
                      <a:endParaRPr lang="ru-RU"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lnSpc>
                          <a:spcPct val="115000"/>
                        </a:lnSpc>
                        <a:spcAft>
                          <a:spcPts val="0"/>
                        </a:spcAft>
                      </a:pPr>
                      <a:r>
                        <a:rPr lang="ru-RU" sz="1600" dirty="0">
                          <a:latin typeface="Times New Roman"/>
                          <a:ea typeface="Calibri"/>
                          <a:cs typeface="Times New Roman"/>
                        </a:rPr>
                        <a:t>10</a:t>
                      </a:r>
                      <a:r>
                        <a:rPr lang="ru-RU" sz="1600" baseline="30000" dirty="0">
                          <a:latin typeface="Times New Roman"/>
                          <a:ea typeface="Calibri"/>
                          <a:cs typeface="Times New Roman"/>
                        </a:rPr>
                        <a:t>-36</a:t>
                      </a:r>
                      <a:r>
                        <a:rPr lang="ru-RU" sz="1600" dirty="0">
                          <a:latin typeface="Times New Roman"/>
                          <a:ea typeface="Calibri"/>
                          <a:cs typeface="Times New Roman"/>
                        </a:rPr>
                        <a:t> см</a:t>
                      </a:r>
                      <a:r>
                        <a:rPr lang="ru-RU" sz="1600" baseline="30000" dirty="0">
                          <a:latin typeface="Times New Roman"/>
                          <a:ea typeface="Calibri"/>
                          <a:cs typeface="Times New Roman"/>
                        </a:rPr>
                        <a:t>3</a:t>
                      </a:r>
                      <a:endParaRPr lang="ru-RU"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r>
              <a:tr h="410769">
                <a:tc>
                  <a:txBody>
                    <a:bodyPr/>
                    <a:lstStyle/>
                    <a:p>
                      <a:pPr>
                        <a:lnSpc>
                          <a:spcPct val="115000"/>
                        </a:lnSpc>
                        <a:spcAft>
                          <a:spcPts val="0"/>
                        </a:spcAft>
                      </a:pPr>
                      <a:r>
                        <a:rPr lang="ru-RU" sz="1600" dirty="0">
                          <a:latin typeface="Times New Roman"/>
                          <a:ea typeface="Calibri"/>
                          <a:cs typeface="Times New Roman"/>
                        </a:rPr>
                        <a:t>Отношение</a:t>
                      </a:r>
                      <a:endParaRPr lang="ru-RU"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lnSpc>
                          <a:spcPct val="115000"/>
                        </a:lnSpc>
                        <a:spcAft>
                          <a:spcPts val="0"/>
                        </a:spcAft>
                      </a:pPr>
                      <a:r>
                        <a:rPr lang="ru-RU" sz="1600" dirty="0">
                          <a:latin typeface="Times New Roman"/>
                          <a:ea typeface="Calibri"/>
                          <a:cs typeface="Times New Roman"/>
                        </a:rPr>
                        <a:t>10</a:t>
                      </a:r>
                      <a:r>
                        <a:rPr lang="ru-RU" sz="1600" baseline="30000" dirty="0">
                          <a:latin typeface="Times New Roman"/>
                          <a:ea typeface="Calibri"/>
                          <a:cs typeface="Times New Roman"/>
                        </a:rPr>
                        <a:t>4</a:t>
                      </a:r>
                      <a:endParaRPr lang="ru-RU"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lnSpc>
                          <a:spcPct val="115000"/>
                        </a:lnSpc>
                        <a:spcAft>
                          <a:spcPts val="0"/>
                        </a:spcAft>
                      </a:pPr>
                      <a:r>
                        <a:rPr lang="ru-RU" sz="1600" dirty="0">
                          <a:latin typeface="Times New Roman"/>
                          <a:ea typeface="Calibri"/>
                          <a:cs typeface="Times New Roman"/>
                        </a:rPr>
                        <a:t>10</a:t>
                      </a:r>
                      <a:r>
                        <a:rPr lang="ru-RU" sz="1600" baseline="30000" dirty="0">
                          <a:latin typeface="Times New Roman"/>
                          <a:ea typeface="Calibri"/>
                          <a:cs typeface="Times New Roman"/>
                        </a:rPr>
                        <a:t>8</a:t>
                      </a:r>
                      <a:endParaRPr lang="ru-RU"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lnSpc>
                          <a:spcPct val="115000"/>
                        </a:lnSpc>
                        <a:spcAft>
                          <a:spcPts val="0"/>
                        </a:spcAft>
                      </a:pPr>
                      <a:r>
                        <a:rPr lang="ru-RU" sz="1600" dirty="0">
                          <a:latin typeface="Times New Roman"/>
                          <a:ea typeface="Calibri"/>
                          <a:cs typeface="Times New Roman"/>
                        </a:rPr>
                        <a:t>10</a:t>
                      </a:r>
                      <a:r>
                        <a:rPr lang="ru-RU" sz="1600" baseline="30000" dirty="0">
                          <a:latin typeface="Times New Roman"/>
                          <a:ea typeface="Calibri"/>
                          <a:cs typeface="Times New Roman"/>
                        </a:rPr>
                        <a:t>12</a:t>
                      </a:r>
                      <a:endParaRPr lang="ru-RU"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r>
            </a:tbl>
          </a:graphicData>
        </a:graphic>
      </p:graphicFrame>
      <p:sp>
        <p:nvSpPr>
          <p:cNvPr id="15" name="TextBox 14"/>
          <p:cNvSpPr txBox="1"/>
          <p:nvPr/>
        </p:nvSpPr>
        <p:spPr>
          <a:xfrm>
            <a:off x="214282" y="5357826"/>
            <a:ext cx="8643998" cy="1200329"/>
          </a:xfrm>
          <a:prstGeom prst="rect">
            <a:avLst/>
          </a:prstGeom>
          <a:noFill/>
        </p:spPr>
        <p:txBody>
          <a:bodyPr wrap="square" rtlCol="0">
            <a:spAutoFit/>
          </a:bodyPr>
          <a:lstStyle/>
          <a:p>
            <a:pPr algn="just"/>
            <a:r>
              <a:rPr lang="ru-RU" sz="2400" b="1" dirty="0" smtClean="0">
                <a:solidFill>
                  <a:srgbClr val="FFFF00"/>
                </a:solidFill>
                <a:latin typeface="Times New Roman" pitchFamily="18" charset="0"/>
                <a:cs typeface="Times New Roman" pitchFamily="18" charset="0"/>
              </a:rPr>
              <a:t>Масса ядра атома пропорциональна массовому числу атома и примерно в 4*10</a:t>
            </a:r>
            <a:r>
              <a:rPr lang="ru-RU" sz="2400" b="1" baseline="30000" dirty="0" smtClean="0">
                <a:solidFill>
                  <a:srgbClr val="FFFF00"/>
                </a:solidFill>
                <a:latin typeface="Times New Roman" pitchFamily="18" charset="0"/>
                <a:cs typeface="Times New Roman" pitchFamily="18" charset="0"/>
              </a:rPr>
              <a:t>3 </a:t>
            </a:r>
            <a:r>
              <a:rPr lang="ru-RU" sz="2400" b="1" dirty="0" smtClean="0">
                <a:solidFill>
                  <a:srgbClr val="FFFF00"/>
                </a:solidFill>
                <a:latin typeface="Times New Roman" pitchFamily="18" charset="0"/>
                <a:cs typeface="Times New Roman" pitchFamily="18" charset="0"/>
              </a:rPr>
              <a:t>раз больше массы всех входящих в состав атома элементов</a:t>
            </a:r>
            <a:endParaRPr lang="ru-RU" sz="2400" b="1" dirty="0">
              <a:solidFill>
                <a:srgbClr val="FFFF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Содержимое 3" descr="Рисунок1.jpg"/>
          <p:cNvPicPr>
            <a:picLocks noGrp="1" noChangeAspect="1"/>
          </p:cNvPicPr>
          <p:nvPr>
            <p:ph idx="1"/>
          </p:nvPr>
        </p:nvPicPr>
        <p:blipFill>
          <a:blip r:embed="rId2">
            <a:lum bright="-68000"/>
          </a:blip>
          <a:stretch>
            <a:fillRect/>
          </a:stretch>
        </p:blipFill>
        <p:spPr>
          <a:xfrm>
            <a:off x="0" y="0"/>
            <a:ext cx="9144000" cy="6858000"/>
          </a:xfrm>
        </p:spPr>
      </p:pic>
      <p:sp>
        <p:nvSpPr>
          <p:cNvPr id="5" name="TextBox 4"/>
          <p:cNvSpPr txBox="1">
            <a:spLocks noChangeArrowheads="1"/>
          </p:cNvSpPr>
          <p:nvPr/>
        </p:nvSpPr>
        <p:spPr bwMode="auto">
          <a:xfrm>
            <a:off x="3929058" y="6489700"/>
            <a:ext cx="5078412" cy="368300"/>
          </a:xfrm>
          <a:prstGeom prst="rect">
            <a:avLst/>
          </a:prstGeom>
          <a:solidFill>
            <a:schemeClr val="bg2"/>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rPr>
              <a:t>преп. каф. </a:t>
            </a:r>
            <a:r>
              <a:rPr lang="ru-RU" dirty="0" err="1" smtClean="0">
                <a:solidFill>
                  <a:srgbClr val="000000"/>
                </a:solidFill>
              </a:rPr>
              <a:t>ИПиЭ</a:t>
            </a:r>
            <a:r>
              <a:rPr lang="ru-RU" dirty="0" smtClean="0">
                <a:solidFill>
                  <a:srgbClr val="000000"/>
                </a:solidFill>
              </a:rPr>
              <a:t>  </a:t>
            </a:r>
            <a:r>
              <a:rPr lang="ru-RU" b="1" dirty="0">
                <a:solidFill>
                  <a:srgbClr val="000000"/>
                </a:solidFill>
              </a:rPr>
              <a:t>Кирвель П.И.</a:t>
            </a:r>
          </a:p>
        </p:txBody>
      </p:sp>
      <p:sp>
        <p:nvSpPr>
          <p:cNvPr id="6" name="Заголовок 1"/>
          <p:cNvSpPr>
            <a:spLocks noGrp="1"/>
          </p:cNvSpPr>
          <p:nvPr/>
        </p:nvSpPr>
        <p:spPr bwMode="auto">
          <a:xfrm>
            <a:off x="0" y="0"/>
            <a:ext cx="9144000" cy="642918"/>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rmAutofit fontScale="90000" lnSpcReduction="10000"/>
            <a:scene3d>
              <a:camera prst="orthographicFront"/>
              <a:lightRig rig="glow" dir="tl">
                <a:rot lat="0" lon="0" rev="5400000"/>
              </a:lightRig>
            </a:scene3d>
            <a:sp3d contourW="12700">
              <a:bevelT w="25400" h="25400"/>
              <a:contourClr>
                <a:schemeClr val="accent6">
                  <a:shade val="73000"/>
                </a:schemeClr>
              </a:contourClr>
            </a:sp3d>
          </a:bodyPr>
          <a:lstStyle>
            <a:lvl1pPr algn="ctr" rtl="0" eaLnBrk="0" fontAlgn="base" hangingPunct="0">
              <a:spcBef>
                <a:spcPct val="0"/>
              </a:spcBef>
              <a:spcAft>
                <a:spcPct val="0"/>
              </a:spcAft>
              <a:defRPr sz="4400" b="1" kern="1200" cap="none" spc="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Times New Roman" pitchFamily="18" charset="0"/>
                <a:ea typeface="+mj-ea"/>
                <a:cs typeface="Times New Roman" pitchFamily="18" charset="0"/>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fontAlgn="auto" hangingPunct="1">
              <a:spcAft>
                <a:spcPts val="0"/>
              </a:spcAft>
              <a:defRPr/>
            </a:pPr>
            <a:r>
              <a:rPr lang="ru-RU" dirty="0" smtClean="0">
                <a:solidFill>
                  <a:srgbClr val="FF6600"/>
                </a:solidFill>
              </a:rPr>
              <a:t>Характеристика ядер</a:t>
            </a:r>
            <a:endParaRPr lang="ru-RU" dirty="0">
              <a:solidFill>
                <a:srgbClr val="FF6600"/>
              </a:solidFill>
            </a:endParaRPr>
          </a:p>
        </p:txBody>
      </p:sp>
      <p:sp>
        <p:nvSpPr>
          <p:cNvPr id="8" name="Содержимое 2"/>
          <p:cNvSpPr txBox="1">
            <a:spLocks/>
          </p:cNvSpPr>
          <p:nvPr/>
        </p:nvSpPr>
        <p:spPr bwMode="auto">
          <a:xfrm>
            <a:off x="0" y="571480"/>
            <a:ext cx="9144000" cy="1214437"/>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marL="0" marR="0" lvl="0" indent="0" algn="just" defTabSz="914400" rtl="0" eaLnBrk="1" fontAlgn="auto" latinLnBrk="0" hangingPunct="1">
              <a:lnSpc>
                <a:spcPct val="100000"/>
              </a:lnSpc>
              <a:spcBef>
                <a:spcPct val="20000"/>
              </a:spcBef>
              <a:spcAft>
                <a:spcPts val="0"/>
              </a:spcAft>
              <a:buClrTx/>
              <a:buSzTx/>
              <a:buFont typeface="Arial" pitchFamily="34" charset="0"/>
              <a:buNone/>
              <a:tabLst/>
              <a:defRPr/>
            </a:pPr>
            <a:r>
              <a:rPr kumimoji="0" lang="ru-RU" sz="2000" b="0" i="0" u="none" strike="noStrike" kern="1200" cap="none" spc="0" normalizeH="0" baseline="0" noProof="0" dirty="0" smtClean="0">
                <a:ln>
                  <a:noFill/>
                </a:ln>
                <a:solidFill>
                  <a:schemeClr val="bg2"/>
                </a:solidFill>
                <a:effectLst/>
                <a:uLnTx/>
                <a:uFillTx/>
                <a:latin typeface="Times New Roman" pitchFamily="18" charset="0"/>
                <a:ea typeface="+mn-ea"/>
                <a:cs typeface="Times New Roman" pitchFamily="18" charset="0"/>
              </a:rPr>
              <a:t>Известно, что одноименные заряды, которыми в ядре являются протоны, отталкиваются. Поэтому наличие в ядре нескольких положительных заряженных протонов свидетельствует о существовании специфических ядерных сил притяжения, которые преобладают над силами отталкивания протонов. Эти силы обеспечивают стабильность ядра и называются </a:t>
            </a:r>
            <a:r>
              <a:rPr kumimoji="0" lang="ru-RU" sz="2000" b="1" i="1" u="none" strike="noStrike" kern="1200" cap="none" spc="0" normalizeH="0" baseline="0" noProof="0" dirty="0" smtClean="0">
                <a:ln>
                  <a:noFill/>
                </a:ln>
                <a:solidFill>
                  <a:srgbClr val="FFFF00"/>
                </a:solidFill>
                <a:effectLst/>
                <a:uLnTx/>
                <a:uFillTx/>
                <a:latin typeface="Times New Roman" pitchFamily="18" charset="0"/>
                <a:ea typeface="+mn-ea"/>
                <a:cs typeface="Times New Roman" pitchFamily="18" charset="0"/>
              </a:rPr>
              <a:t>ядерные силы</a:t>
            </a:r>
            <a:r>
              <a:rPr kumimoji="0" lang="ru-RU" sz="2000" b="0" i="0" u="none" strike="noStrike" kern="1200" cap="none" spc="0" normalizeH="0" baseline="0" noProof="0" dirty="0" smtClean="0">
                <a:ln>
                  <a:noFill/>
                </a:ln>
                <a:solidFill>
                  <a:srgbClr val="FFFF00"/>
                </a:solidFill>
                <a:effectLst/>
                <a:uLnTx/>
                <a:uFillTx/>
                <a:latin typeface="Times New Roman" pitchFamily="18" charset="0"/>
                <a:ea typeface="+mn-ea"/>
                <a:cs typeface="Times New Roman" pitchFamily="18" charset="0"/>
              </a:rPr>
              <a:t>, </a:t>
            </a:r>
            <a:r>
              <a:rPr kumimoji="0" lang="ru-RU" sz="2000" b="0" i="0" u="none" strike="noStrike" kern="1200" cap="none" spc="0" normalizeH="0" baseline="0" noProof="0" dirty="0" smtClean="0">
                <a:ln>
                  <a:noFill/>
                </a:ln>
                <a:solidFill>
                  <a:schemeClr val="bg2"/>
                </a:solidFill>
                <a:effectLst/>
                <a:uLnTx/>
                <a:uFillTx/>
                <a:latin typeface="Times New Roman" pitchFamily="18" charset="0"/>
                <a:ea typeface="+mn-ea"/>
                <a:cs typeface="Times New Roman" pitchFamily="18" charset="0"/>
              </a:rPr>
              <a:t>которые связывают протоны и нейтроны в ядре.</a:t>
            </a:r>
            <a:endParaRPr kumimoji="0" lang="ru-RU" sz="2000" b="0" i="0" u="none" strike="noStrike" kern="1200" cap="none" spc="0" normalizeH="0" baseline="0" noProof="0" dirty="0">
              <a:ln>
                <a:noFill/>
              </a:ln>
              <a:solidFill>
                <a:schemeClr val="bg2"/>
              </a:solidFill>
              <a:effectLst/>
              <a:uLnTx/>
              <a:uFillTx/>
              <a:latin typeface="Times New Roman" pitchFamily="18" charset="0"/>
              <a:ea typeface="+mn-ea"/>
              <a:cs typeface="Times New Roman" pitchFamily="18" charset="0"/>
            </a:endParaRPr>
          </a:p>
        </p:txBody>
      </p:sp>
      <p:pic>
        <p:nvPicPr>
          <p:cNvPr id="9" name="Picture 109"/>
          <p:cNvPicPr>
            <a:picLocks noChangeAspect="1" noChangeArrowheads="1"/>
          </p:cNvPicPr>
          <p:nvPr/>
        </p:nvPicPr>
        <p:blipFill>
          <a:blip r:embed="rId3" cstate="print"/>
          <a:srcRect/>
          <a:stretch>
            <a:fillRect/>
          </a:stretch>
        </p:blipFill>
        <p:spPr bwMode="auto">
          <a:xfrm>
            <a:off x="3500430" y="2786058"/>
            <a:ext cx="5431431" cy="285752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1" name="Прямоугольник 111"/>
          <p:cNvSpPr>
            <a:spLocks noChangeArrowheads="1"/>
          </p:cNvSpPr>
          <p:nvPr/>
        </p:nvSpPr>
        <p:spPr bwMode="auto">
          <a:xfrm>
            <a:off x="3428992" y="2500306"/>
            <a:ext cx="5715008" cy="369332"/>
          </a:xfrm>
          <a:prstGeom prst="rect">
            <a:avLst/>
          </a:prstGeom>
          <a:solidFill>
            <a:schemeClr val="bg2"/>
          </a:solidFill>
          <a:ln w="9525">
            <a:solidFill>
              <a:schemeClr val="bg2"/>
            </a:solidFill>
            <a:miter lim="800000"/>
            <a:headEnd/>
            <a:tailEnd/>
          </a:ln>
        </p:spPr>
        <p:txBody>
          <a:bodyPr wrap="square">
            <a:spAutoFit/>
          </a:bodyPr>
          <a:lstStyle/>
          <a:p>
            <a:pPr algn="r"/>
            <a:r>
              <a:rPr lang="ru-RU" dirty="0">
                <a:solidFill>
                  <a:schemeClr val="tx2"/>
                </a:solidFill>
                <a:latin typeface="Times New Roman" pitchFamily="18" charset="0"/>
                <a:cs typeface="Times New Roman" pitchFamily="18" charset="0"/>
              </a:rPr>
              <a:t>Зависимость удельной энергии связи от массового числа</a:t>
            </a:r>
            <a:endParaRPr lang="en-US" dirty="0">
              <a:solidFill>
                <a:schemeClr val="tx2"/>
              </a:solidFill>
              <a:latin typeface="Times New Roman" pitchFamily="18" charset="0"/>
              <a:cs typeface="Times New Roman" pitchFamily="18" charset="0"/>
            </a:endParaRPr>
          </a:p>
        </p:txBody>
      </p:sp>
      <p:sp>
        <p:nvSpPr>
          <p:cNvPr id="12" name="Прямоугольник 110"/>
          <p:cNvSpPr>
            <a:spLocks noChangeArrowheads="1"/>
          </p:cNvSpPr>
          <p:nvPr/>
        </p:nvSpPr>
        <p:spPr bwMode="auto">
          <a:xfrm>
            <a:off x="0" y="5643578"/>
            <a:ext cx="9144000" cy="1015663"/>
          </a:xfrm>
          <a:prstGeom prst="rect">
            <a:avLst/>
          </a:prstGeom>
          <a:noFill/>
          <a:ln w="9525">
            <a:noFill/>
            <a:miter lim="800000"/>
            <a:headEnd/>
            <a:tailEnd/>
          </a:ln>
        </p:spPr>
        <p:txBody>
          <a:bodyPr>
            <a:spAutoFit/>
          </a:bodyPr>
          <a:lstStyle/>
          <a:p>
            <a:pPr algn="just"/>
            <a:r>
              <a:rPr lang="ru-RU" sz="2000" b="1" i="1" dirty="0">
                <a:solidFill>
                  <a:srgbClr val="FFFF00"/>
                </a:solidFill>
                <a:latin typeface="Times New Roman" pitchFamily="18" charset="0"/>
                <a:cs typeface="Times New Roman" pitchFamily="18" charset="0"/>
              </a:rPr>
              <a:t>Энергия связи ядра</a:t>
            </a:r>
            <a:r>
              <a:rPr lang="ru-RU" sz="2000" dirty="0">
                <a:solidFill>
                  <a:schemeClr val="bg2"/>
                </a:solidFill>
                <a:latin typeface="Times New Roman" pitchFamily="18" charset="0"/>
                <a:cs typeface="Times New Roman" pitchFamily="18" charset="0"/>
              </a:rPr>
              <a:t> – работа, которую необходимо затратить на расщепление ядра на составляющие его нуклоны (нейтроны и протоны). </a:t>
            </a:r>
            <a:r>
              <a:rPr lang="ru-RU" sz="2000" b="1" i="1" dirty="0">
                <a:solidFill>
                  <a:srgbClr val="FFFF00"/>
                </a:solidFill>
                <a:latin typeface="Times New Roman" pitchFamily="18" charset="0"/>
                <a:cs typeface="Times New Roman" pitchFamily="18" charset="0"/>
              </a:rPr>
              <a:t>Удельная энергия связи</a:t>
            </a:r>
            <a:r>
              <a:rPr lang="ru-RU" sz="2000" dirty="0">
                <a:solidFill>
                  <a:schemeClr val="bg2"/>
                </a:solidFill>
                <a:latin typeface="Times New Roman" pitchFamily="18" charset="0"/>
                <a:cs typeface="Times New Roman" pitchFamily="18" charset="0"/>
              </a:rPr>
              <a:t> – энергия, приходящаяся на 1 нуклон.</a:t>
            </a:r>
          </a:p>
        </p:txBody>
      </p:sp>
      <p:sp>
        <p:nvSpPr>
          <p:cNvPr id="14" name="TextBox 13"/>
          <p:cNvSpPr txBox="1"/>
          <p:nvPr/>
        </p:nvSpPr>
        <p:spPr>
          <a:xfrm>
            <a:off x="142844" y="2786058"/>
            <a:ext cx="3286148" cy="2554545"/>
          </a:xfrm>
          <a:prstGeom prst="rect">
            <a:avLst/>
          </a:prstGeom>
          <a:noFill/>
        </p:spPr>
        <p:txBody>
          <a:bodyPr wrap="square" rtlCol="0">
            <a:spAutoFit/>
          </a:bodyPr>
          <a:lstStyle/>
          <a:p>
            <a:pPr algn="just"/>
            <a:r>
              <a:rPr lang="ru-RU" sz="2000" b="1" i="1" dirty="0" smtClean="0">
                <a:solidFill>
                  <a:srgbClr val="FFFF00"/>
                </a:solidFill>
                <a:latin typeface="Times New Roman" pitchFamily="18" charset="0"/>
                <a:cs typeface="Times New Roman" pitchFamily="18" charset="0"/>
              </a:rPr>
              <a:t>Нуклон</a:t>
            </a:r>
            <a:r>
              <a:rPr lang="ru-RU" sz="2000" dirty="0" smtClean="0">
                <a:solidFill>
                  <a:srgbClr val="FFFF00"/>
                </a:solidFill>
                <a:latin typeface="Times New Roman" pitchFamily="18" charset="0"/>
                <a:cs typeface="Times New Roman" pitchFamily="18" charset="0"/>
              </a:rPr>
              <a:t> – </a:t>
            </a:r>
            <a:r>
              <a:rPr lang="ru-RU" sz="2000" dirty="0" smtClean="0">
                <a:solidFill>
                  <a:schemeClr val="bg2"/>
                </a:solidFill>
                <a:latin typeface="Times New Roman" pitchFamily="18" charset="0"/>
                <a:cs typeface="Times New Roman" pitchFamily="18" charset="0"/>
              </a:rPr>
              <a:t>элементарная  частица, имеющая два состояния:</a:t>
            </a:r>
          </a:p>
          <a:p>
            <a:pPr algn="just"/>
            <a:r>
              <a:rPr lang="ru-RU" sz="2000" dirty="0" smtClean="0">
                <a:solidFill>
                  <a:schemeClr val="bg2"/>
                </a:solidFill>
                <a:latin typeface="Times New Roman" pitchFamily="18" charset="0"/>
                <a:cs typeface="Times New Roman" pitchFamily="18" charset="0"/>
              </a:rPr>
              <a:t> </a:t>
            </a:r>
            <a:r>
              <a:rPr lang="ru-RU" sz="2000" b="1" i="1" dirty="0" smtClean="0">
                <a:solidFill>
                  <a:srgbClr val="FFFF00"/>
                </a:solidFill>
                <a:latin typeface="Times New Roman" pitchFamily="18" charset="0"/>
                <a:cs typeface="Times New Roman" pitchFamily="18" charset="0"/>
              </a:rPr>
              <a:t>Нейтрон</a:t>
            </a:r>
            <a:r>
              <a:rPr lang="ru-RU" sz="2000" dirty="0" smtClean="0">
                <a:solidFill>
                  <a:srgbClr val="FFFF00"/>
                </a:solidFill>
                <a:latin typeface="Times New Roman" pitchFamily="18" charset="0"/>
                <a:cs typeface="Times New Roman" pitchFamily="18" charset="0"/>
              </a:rPr>
              <a:t> </a:t>
            </a:r>
            <a:r>
              <a:rPr lang="ru-RU" sz="2000" dirty="0" smtClean="0">
                <a:solidFill>
                  <a:schemeClr val="bg2"/>
                </a:solidFill>
                <a:latin typeface="Times New Roman" pitchFamily="18" charset="0"/>
                <a:cs typeface="Times New Roman" pitchFamily="18" charset="0"/>
              </a:rPr>
              <a:t>– нуклон без электрического заряда,</a:t>
            </a:r>
          </a:p>
          <a:p>
            <a:pPr algn="just"/>
            <a:r>
              <a:rPr lang="ru-RU" sz="2000" b="1" i="1" dirty="0" smtClean="0">
                <a:solidFill>
                  <a:srgbClr val="FFFF00"/>
                </a:solidFill>
                <a:latin typeface="Times New Roman" pitchFamily="18" charset="0"/>
                <a:cs typeface="Times New Roman" pitchFamily="18" charset="0"/>
              </a:rPr>
              <a:t>Протон</a:t>
            </a:r>
            <a:r>
              <a:rPr lang="ru-RU" sz="2000" dirty="0" smtClean="0">
                <a:solidFill>
                  <a:srgbClr val="FFFF00"/>
                </a:solidFill>
                <a:latin typeface="Times New Roman" pitchFamily="18" charset="0"/>
                <a:cs typeface="Times New Roman" pitchFamily="18" charset="0"/>
              </a:rPr>
              <a:t> – </a:t>
            </a:r>
            <a:r>
              <a:rPr lang="ru-RU" sz="2000" dirty="0" smtClean="0">
                <a:solidFill>
                  <a:schemeClr val="bg2"/>
                </a:solidFill>
                <a:latin typeface="Times New Roman" pitchFamily="18" charset="0"/>
                <a:cs typeface="Times New Roman" pitchFamily="18" charset="0"/>
              </a:rPr>
              <a:t>заряженный нуклон, в результате взаимодействия сил в атоме</a:t>
            </a:r>
            <a:endParaRPr lang="ru-RU" sz="2000" dirty="0">
              <a:solidFill>
                <a:schemeClr val="bg2"/>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Содержимое 3" descr="Рисунок1.jpg"/>
          <p:cNvPicPr>
            <a:picLocks noGrp="1" noChangeAspect="1"/>
          </p:cNvPicPr>
          <p:nvPr>
            <p:ph idx="1"/>
          </p:nvPr>
        </p:nvPicPr>
        <p:blipFill>
          <a:blip r:embed="rId2">
            <a:lum bright="-86000"/>
          </a:blip>
          <a:stretch>
            <a:fillRect/>
          </a:stretch>
        </p:blipFill>
        <p:spPr>
          <a:xfrm>
            <a:off x="0" y="0"/>
            <a:ext cx="9144000" cy="6858000"/>
          </a:xfrm>
        </p:spPr>
      </p:pic>
      <p:sp>
        <p:nvSpPr>
          <p:cNvPr id="5" name="Заголовок 1"/>
          <p:cNvSpPr>
            <a:spLocks noGrp="1"/>
          </p:cNvSpPr>
          <p:nvPr/>
        </p:nvSpPr>
        <p:spPr bwMode="auto">
          <a:xfrm>
            <a:off x="0" y="0"/>
            <a:ext cx="9144000" cy="642918"/>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rmAutofit fontScale="90000" lnSpcReduction="10000"/>
            <a:scene3d>
              <a:camera prst="orthographicFront"/>
              <a:lightRig rig="glow" dir="tl">
                <a:rot lat="0" lon="0" rev="5400000"/>
              </a:lightRig>
            </a:scene3d>
            <a:sp3d contourW="12700">
              <a:bevelT w="25400" h="25400"/>
              <a:contourClr>
                <a:schemeClr val="accent6">
                  <a:shade val="73000"/>
                </a:schemeClr>
              </a:contourClr>
            </a:sp3d>
          </a:bodyPr>
          <a:lstStyle>
            <a:lvl1pPr algn="ctr" rtl="0" eaLnBrk="0" fontAlgn="base" hangingPunct="0">
              <a:spcBef>
                <a:spcPct val="0"/>
              </a:spcBef>
              <a:spcAft>
                <a:spcPct val="0"/>
              </a:spcAft>
              <a:defRPr sz="4400" b="1" kern="1200" cap="none" spc="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Times New Roman" pitchFamily="18" charset="0"/>
                <a:ea typeface="+mj-ea"/>
                <a:cs typeface="Times New Roman" pitchFamily="18" charset="0"/>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fontAlgn="auto" hangingPunct="1">
              <a:spcAft>
                <a:spcPts val="0"/>
              </a:spcAft>
              <a:defRPr/>
            </a:pPr>
            <a:r>
              <a:rPr lang="ru-RU" dirty="0" smtClean="0">
                <a:solidFill>
                  <a:srgbClr val="FF6600"/>
                </a:solidFill>
              </a:rPr>
              <a:t>Характеристика ядер</a:t>
            </a:r>
            <a:endParaRPr lang="ru-RU" dirty="0">
              <a:solidFill>
                <a:srgbClr val="FF6600"/>
              </a:solidFill>
            </a:endParaRPr>
          </a:p>
        </p:txBody>
      </p:sp>
      <p:sp>
        <p:nvSpPr>
          <p:cNvPr id="6" name="TextBox 5"/>
          <p:cNvSpPr txBox="1"/>
          <p:nvPr/>
        </p:nvSpPr>
        <p:spPr>
          <a:xfrm>
            <a:off x="285720" y="642918"/>
            <a:ext cx="8715436" cy="5786199"/>
          </a:xfrm>
          <a:prstGeom prst="rect">
            <a:avLst/>
          </a:prstGeom>
          <a:noFill/>
        </p:spPr>
        <p:txBody>
          <a:bodyPr wrap="square" rtlCol="0">
            <a:spAutoFit/>
          </a:bodyPr>
          <a:lstStyle/>
          <a:p>
            <a:pPr algn="just"/>
            <a:r>
              <a:rPr lang="ru-RU" sz="2400" b="1" i="1" dirty="0" smtClean="0">
                <a:solidFill>
                  <a:srgbClr val="FFFF00"/>
                </a:solidFill>
                <a:latin typeface="Times New Roman" pitchFamily="18" charset="0"/>
                <a:cs typeface="Times New Roman" pitchFamily="18" charset="0"/>
              </a:rPr>
              <a:t>Ядерные реакции </a:t>
            </a:r>
            <a:r>
              <a:rPr lang="ru-RU" sz="2400" dirty="0" smtClean="0">
                <a:solidFill>
                  <a:schemeClr val="bg2"/>
                </a:solidFill>
                <a:latin typeface="Times New Roman" pitchFamily="18" charset="0"/>
                <a:cs typeface="Times New Roman" pitchFamily="18" charset="0"/>
              </a:rPr>
              <a:t>–</a:t>
            </a:r>
            <a:r>
              <a:rPr lang="ru-RU" sz="2400" dirty="0" smtClean="0">
                <a:solidFill>
                  <a:srgbClr val="FFFF00"/>
                </a:solidFill>
                <a:latin typeface="Times New Roman" pitchFamily="18" charset="0"/>
                <a:cs typeface="Times New Roman" pitchFamily="18" charset="0"/>
              </a:rPr>
              <a:t> </a:t>
            </a:r>
            <a:r>
              <a:rPr lang="ru-RU" sz="2400" dirty="0" smtClean="0">
                <a:solidFill>
                  <a:schemeClr val="bg2"/>
                </a:solidFill>
                <a:latin typeface="Times New Roman" pitchFamily="18" charset="0"/>
                <a:cs typeface="Times New Roman" pitchFamily="18" charset="0"/>
              </a:rPr>
              <a:t>это превращение атомных ядер, вызванные их взаимодействиями с различными частицами или друг с другом. </a:t>
            </a:r>
          </a:p>
          <a:p>
            <a:pPr algn="just"/>
            <a:endParaRPr lang="ru-RU" sz="2400" dirty="0" smtClean="0">
              <a:solidFill>
                <a:schemeClr val="bg2"/>
              </a:solidFill>
              <a:latin typeface="Times New Roman" pitchFamily="18" charset="0"/>
              <a:cs typeface="Times New Roman" pitchFamily="18" charset="0"/>
            </a:endParaRPr>
          </a:p>
          <a:p>
            <a:pPr algn="just"/>
            <a:endParaRPr lang="ru-RU" sz="2400" dirty="0" smtClean="0">
              <a:solidFill>
                <a:schemeClr val="bg2"/>
              </a:solidFill>
              <a:latin typeface="Times New Roman" pitchFamily="18" charset="0"/>
              <a:cs typeface="Times New Roman" pitchFamily="18" charset="0"/>
            </a:endParaRPr>
          </a:p>
          <a:p>
            <a:pPr algn="just"/>
            <a:endParaRPr lang="ru-RU" sz="2400" dirty="0" smtClean="0">
              <a:solidFill>
                <a:schemeClr val="bg2"/>
              </a:solidFill>
              <a:latin typeface="Times New Roman" pitchFamily="18" charset="0"/>
              <a:cs typeface="Times New Roman" pitchFamily="18" charset="0"/>
            </a:endParaRPr>
          </a:p>
          <a:p>
            <a:pPr algn="just"/>
            <a:endParaRPr lang="ru-RU" sz="2400" dirty="0" smtClean="0">
              <a:solidFill>
                <a:schemeClr val="bg2"/>
              </a:solidFill>
              <a:latin typeface="Times New Roman" pitchFamily="18" charset="0"/>
              <a:cs typeface="Times New Roman" pitchFamily="18" charset="0"/>
            </a:endParaRPr>
          </a:p>
          <a:p>
            <a:pPr algn="just"/>
            <a:endParaRPr lang="ru-RU" sz="2400" dirty="0" smtClean="0">
              <a:solidFill>
                <a:schemeClr val="bg2"/>
              </a:solidFill>
              <a:latin typeface="Times New Roman" pitchFamily="18" charset="0"/>
              <a:cs typeface="Times New Roman" pitchFamily="18" charset="0"/>
            </a:endParaRPr>
          </a:p>
          <a:p>
            <a:pPr algn="just"/>
            <a:endParaRPr lang="ru-RU" sz="2400" b="1" i="1" dirty="0" smtClean="0">
              <a:solidFill>
                <a:srgbClr val="FFFF00"/>
              </a:solidFill>
              <a:latin typeface="Times New Roman" pitchFamily="18" charset="0"/>
              <a:cs typeface="Times New Roman" pitchFamily="18" charset="0"/>
            </a:endParaRPr>
          </a:p>
          <a:p>
            <a:pPr algn="just"/>
            <a:r>
              <a:rPr lang="ru-RU" sz="2400" b="1" i="1" dirty="0" smtClean="0">
                <a:solidFill>
                  <a:srgbClr val="FFFF00"/>
                </a:solidFill>
                <a:latin typeface="Times New Roman" pitchFamily="18" charset="0"/>
                <a:cs typeface="Times New Roman" pitchFamily="18" charset="0"/>
              </a:rPr>
              <a:t>Энергетический выход ядерной реакции </a:t>
            </a:r>
            <a:r>
              <a:rPr lang="ru-RU" sz="2400" dirty="0" smtClean="0">
                <a:solidFill>
                  <a:schemeClr val="bg2"/>
                </a:solidFill>
                <a:latin typeface="Times New Roman" pitchFamily="18" charset="0"/>
                <a:cs typeface="Times New Roman" pitchFamily="18" charset="0"/>
              </a:rPr>
              <a:t>– разность между суммарной энергией связи частиц, участвующих в реакции, и продуктов реакции.</a:t>
            </a:r>
          </a:p>
          <a:p>
            <a:pPr algn="just">
              <a:spcBef>
                <a:spcPts val="1200"/>
              </a:spcBef>
            </a:pPr>
            <a:r>
              <a:rPr lang="ru-RU" sz="2400" dirty="0" smtClean="0">
                <a:solidFill>
                  <a:schemeClr val="bg2"/>
                </a:solidFill>
                <a:latin typeface="Times New Roman" pitchFamily="18" charset="0"/>
                <a:cs typeface="Times New Roman" pitchFamily="18" charset="0"/>
              </a:rPr>
              <a:t>Реакции подразделяются на:</a:t>
            </a:r>
          </a:p>
          <a:p>
            <a:pPr algn="just">
              <a:buFont typeface="Wingdings" pitchFamily="2" charset="2"/>
              <a:buChar char="ü"/>
            </a:pPr>
            <a:r>
              <a:rPr lang="ru-RU" sz="2400" dirty="0" smtClean="0">
                <a:solidFill>
                  <a:schemeClr val="bg2"/>
                </a:solidFill>
                <a:latin typeface="Times New Roman" pitchFamily="18" charset="0"/>
                <a:cs typeface="Times New Roman" pitchFamily="18" charset="0"/>
              </a:rPr>
              <a:t> </a:t>
            </a:r>
            <a:r>
              <a:rPr lang="ru-RU" sz="2400" dirty="0" smtClean="0">
                <a:solidFill>
                  <a:srgbClr val="FFFF00"/>
                </a:solidFill>
                <a:latin typeface="Times New Roman" pitchFamily="18" charset="0"/>
                <a:cs typeface="Times New Roman" pitchFamily="18" charset="0"/>
              </a:rPr>
              <a:t>Экзотермические</a:t>
            </a:r>
            <a:r>
              <a:rPr lang="ru-RU" sz="2400" dirty="0" smtClean="0">
                <a:solidFill>
                  <a:schemeClr val="bg2"/>
                </a:solidFill>
                <a:latin typeface="Times New Roman" pitchFamily="18" charset="0"/>
                <a:cs typeface="Times New Roman" pitchFamily="18" charset="0"/>
              </a:rPr>
              <a:t> (происходящие с выделением энергии)</a:t>
            </a:r>
          </a:p>
          <a:p>
            <a:pPr algn="just">
              <a:buFont typeface="Wingdings" pitchFamily="2" charset="2"/>
              <a:buChar char="ü"/>
            </a:pPr>
            <a:r>
              <a:rPr lang="ru-RU" sz="2400" dirty="0" smtClean="0">
                <a:solidFill>
                  <a:schemeClr val="bg2"/>
                </a:solidFill>
                <a:latin typeface="Times New Roman" pitchFamily="18" charset="0"/>
                <a:cs typeface="Times New Roman" pitchFamily="18" charset="0"/>
              </a:rPr>
              <a:t> </a:t>
            </a:r>
            <a:r>
              <a:rPr lang="ru-RU" sz="2400" dirty="0" smtClean="0">
                <a:solidFill>
                  <a:srgbClr val="FFFF00"/>
                </a:solidFill>
                <a:latin typeface="Times New Roman" pitchFamily="18" charset="0"/>
                <a:cs typeface="Times New Roman" pitchFamily="18" charset="0"/>
              </a:rPr>
              <a:t>Эндотермические</a:t>
            </a:r>
            <a:r>
              <a:rPr lang="ru-RU" sz="2400" dirty="0" smtClean="0">
                <a:solidFill>
                  <a:schemeClr val="bg2"/>
                </a:solidFill>
                <a:latin typeface="Times New Roman" pitchFamily="18" charset="0"/>
                <a:cs typeface="Times New Roman" pitchFamily="18" charset="0"/>
              </a:rPr>
              <a:t> (происходящие с поглощением энергии)</a:t>
            </a:r>
            <a:endParaRPr lang="ru-RU" sz="2400" dirty="0">
              <a:solidFill>
                <a:schemeClr val="bg2"/>
              </a:solidFill>
              <a:latin typeface="Times New Roman" pitchFamily="18" charset="0"/>
              <a:cs typeface="Times New Roman" pitchFamily="18" charset="0"/>
            </a:endParaRPr>
          </a:p>
        </p:txBody>
      </p:sp>
      <p:sp>
        <p:nvSpPr>
          <p:cNvPr id="7" name="TextBox 6"/>
          <p:cNvSpPr txBox="1">
            <a:spLocks noChangeArrowheads="1"/>
          </p:cNvSpPr>
          <p:nvPr/>
        </p:nvSpPr>
        <p:spPr bwMode="auto">
          <a:xfrm>
            <a:off x="3929058" y="6489700"/>
            <a:ext cx="5078412" cy="368300"/>
          </a:xfrm>
          <a:prstGeom prst="rect">
            <a:avLst/>
          </a:prstGeom>
          <a:solidFill>
            <a:schemeClr val="bg2"/>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rPr>
              <a:t>преп. каф. </a:t>
            </a:r>
            <a:r>
              <a:rPr lang="ru-RU" dirty="0" err="1" smtClean="0">
                <a:solidFill>
                  <a:srgbClr val="000000"/>
                </a:solidFill>
              </a:rPr>
              <a:t>ИПиЭ</a:t>
            </a:r>
            <a:r>
              <a:rPr lang="ru-RU" dirty="0" smtClean="0">
                <a:solidFill>
                  <a:srgbClr val="000000"/>
                </a:solidFill>
              </a:rPr>
              <a:t>  </a:t>
            </a:r>
            <a:r>
              <a:rPr lang="ru-RU" b="1" dirty="0">
                <a:solidFill>
                  <a:srgbClr val="000000"/>
                </a:solidFill>
              </a:rPr>
              <a:t>Кирвель П.И.</a:t>
            </a:r>
          </a:p>
        </p:txBody>
      </p:sp>
      <p:pic>
        <p:nvPicPr>
          <p:cNvPr id="8" name="Рисунок 7" descr="Ядерные реакции - Картинка 6972/5"/>
          <p:cNvPicPr/>
          <p:nvPr/>
        </p:nvPicPr>
        <p:blipFill>
          <a:blip r:embed="rId3"/>
          <a:srcRect/>
          <a:stretch>
            <a:fillRect/>
          </a:stretch>
        </p:blipFill>
        <p:spPr bwMode="auto">
          <a:xfrm>
            <a:off x="2214546" y="1428736"/>
            <a:ext cx="4786346" cy="2428892"/>
          </a:xfrm>
          <a:prstGeom prst="rect">
            <a:avLst/>
          </a:prstGeom>
          <a:solidFill>
            <a:schemeClr val="bg2"/>
          </a:solid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Содержимое 3" descr="Рисунок1.jpg"/>
          <p:cNvPicPr>
            <a:picLocks noGrp="1" noChangeAspect="1"/>
          </p:cNvPicPr>
          <p:nvPr>
            <p:ph idx="1"/>
          </p:nvPr>
        </p:nvPicPr>
        <p:blipFill>
          <a:blip r:embed="rId2">
            <a:lum bright="-68000"/>
          </a:blip>
          <a:stretch>
            <a:fillRect/>
          </a:stretch>
        </p:blipFill>
        <p:spPr>
          <a:xfrm>
            <a:off x="-2406" y="0"/>
            <a:ext cx="9146405" cy="6858000"/>
          </a:xfrm>
        </p:spPr>
      </p:pic>
      <p:sp>
        <p:nvSpPr>
          <p:cNvPr id="5" name="TextBox 4"/>
          <p:cNvSpPr txBox="1">
            <a:spLocks noChangeArrowheads="1"/>
          </p:cNvSpPr>
          <p:nvPr/>
        </p:nvSpPr>
        <p:spPr bwMode="auto">
          <a:xfrm>
            <a:off x="3929058" y="6489700"/>
            <a:ext cx="5078412" cy="368300"/>
          </a:xfrm>
          <a:prstGeom prst="rect">
            <a:avLst/>
          </a:prstGeom>
          <a:solidFill>
            <a:schemeClr val="bg2"/>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rPr>
              <a:t>преп. каф. </a:t>
            </a:r>
            <a:r>
              <a:rPr lang="ru-RU" dirty="0" err="1" smtClean="0">
                <a:solidFill>
                  <a:srgbClr val="000000"/>
                </a:solidFill>
              </a:rPr>
              <a:t>ИПиЭ</a:t>
            </a:r>
            <a:r>
              <a:rPr lang="ru-RU" dirty="0" smtClean="0">
                <a:solidFill>
                  <a:srgbClr val="000000"/>
                </a:solidFill>
              </a:rPr>
              <a:t>  </a:t>
            </a:r>
            <a:r>
              <a:rPr lang="ru-RU" b="1" dirty="0">
                <a:solidFill>
                  <a:srgbClr val="000000"/>
                </a:solidFill>
              </a:rPr>
              <a:t>Кирвель П.И.</a:t>
            </a:r>
          </a:p>
        </p:txBody>
      </p:sp>
      <p:sp>
        <p:nvSpPr>
          <p:cNvPr id="6" name="Заголовок 1"/>
          <p:cNvSpPr>
            <a:spLocks noGrp="1"/>
          </p:cNvSpPr>
          <p:nvPr/>
        </p:nvSpPr>
        <p:spPr bwMode="auto">
          <a:xfrm>
            <a:off x="0" y="0"/>
            <a:ext cx="9144000" cy="642918"/>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rmAutofit fontScale="90000" lnSpcReduction="10000"/>
            <a:scene3d>
              <a:camera prst="orthographicFront"/>
              <a:lightRig rig="glow" dir="tl">
                <a:rot lat="0" lon="0" rev="5400000"/>
              </a:lightRig>
            </a:scene3d>
            <a:sp3d contourW="12700">
              <a:bevelT w="25400" h="25400"/>
              <a:contourClr>
                <a:schemeClr val="accent6">
                  <a:shade val="73000"/>
                </a:schemeClr>
              </a:contourClr>
            </a:sp3d>
          </a:bodyPr>
          <a:lstStyle>
            <a:lvl1pPr algn="ctr" rtl="0" eaLnBrk="0" fontAlgn="base" hangingPunct="0">
              <a:spcBef>
                <a:spcPct val="0"/>
              </a:spcBef>
              <a:spcAft>
                <a:spcPct val="0"/>
              </a:spcAft>
              <a:defRPr sz="4400" b="1" kern="1200" cap="none" spc="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Times New Roman" pitchFamily="18" charset="0"/>
                <a:ea typeface="+mj-ea"/>
                <a:cs typeface="Times New Roman" pitchFamily="18" charset="0"/>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fontAlgn="auto" hangingPunct="1">
              <a:spcAft>
                <a:spcPts val="0"/>
              </a:spcAft>
              <a:defRPr/>
            </a:pPr>
            <a:r>
              <a:rPr lang="ru-RU" dirty="0" smtClean="0">
                <a:solidFill>
                  <a:srgbClr val="FF6600"/>
                </a:solidFill>
              </a:rPr>
              <a:t>Характеристика ядер</a:t>
            </a:r>
            <a:endParaRPr lang="ru-RU" dirty="0">
              <a:solidFill>
                <a:srgbClr val="FF6600"/>
              </a:solidFill>
            </a:endParaRPr>
          </a:p>
        </p:txBody>
      </p:sp>
      <p:sp>
        <p:nvSpPr>
          <p:cNvPr id="7" name="Содержимое 2"/>
          <p:cNvSpPr txBox="1">
            <a:spLocks/>
          </p:cNvSpPr>
          <p:nvPr/>
        </p:nvSpPr>
        <p:spPr>
          <a:xfrm>
            <a:off x="0" y="642918"/>
            <a:ext cx="9144000" cy="785813"/>
          </a:xfrm>
          <a:prstGeom prst="rect">
            <a:avLst/>
          </a:prstGeom>
        </p:spPr>
        <p:txBody>
          <a:bodyPr vert="horz" lIns="182880" tIns="91440">
            <a:noAutofit/>
          </a:bodyPr>
          <a:lstStyle/>
          <a:p>
            <a:pPr marL="0" marR="0" lvl="0" indent="0" algn="just" defTabSz="914400" rtl="0" eaLnBrk="1" fontAlgn="auto" latinLnBrk="0" hangingPunct="1">
              <a:lnSpc>
                <a:spcPct val="100000"/>
              </a:lnSpc>
              <a:spcBef>
                <a:spcPts val="250"/>
              </a:spcBef>
              <a:spcAft>
                <a:spcPts val="0"/>
              </a:spcAft>
              <a:buClr>
                <a:schemeClr val="accent1"/>
              </a:buClr>
              <a:buSzPct val="80000"/>
              <a:tabLst/>
              <a:defRPr/>
            </a:pPr>
            <a:r>
              <a:rPr kumimoji="0" lang="ru-RU" sz="2000" b="1" i="1" u="none" strike="noStrike" kern="1200" cap="none" spc="0" normalizeH="0" baseline="0" noProof="0" dirty="0" smtClean="0">
                <a:ln>
                  <a:noFill/>
                </a:ln>
                <a:solidFill>
                  <a:srgbClr val="FFFF00"/>
                </a:solidFill>
                <a:effectLst/>
                <a:uLnTx/>
                <a:uFillTx/>
                <a:latin typeface="Times New Roman" pitchFamily="18" charset="0"/>
                <a:cs typeface="Times New Roman" pitchFamily="18" charset="0"/>
              </a:rPr>
              <a:t>Радиоактивность вещества</a:t>
            </a:r>
            <a:r>
              <a:rPr kumimoji="0" lang="ru-RU"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 </a:t>
            </a:r>
            <a:r>
              <a:rPr kumimoji="0" lang="ru-RU" sz="2000" b="0" i="0" u="none" strike="noStrike" kern="1200" cap="none" spc="0" normalizeH="0" baseline="0" noProof="0" dirty="0" smtClean="0">
                <a:ln>
                  <a:noFill/>
                </a:ln>
                <a:solidFill>
                  <a:schemeClr val="bg2"/>
                </a:solidFill>
                <a:effectLst/>
                <a:uLnTx/>
                <a:uFillTx/>
                <a:latin typeface="Times New Roman" pitchFamily="18" charset="0"/>
                <a:cs typeface="Times New Roman" pitchFamily="18" charset="0"/>
              </a:rPr>
              <a:t>процесс самопроизвольного спонтанного превращения неустойчивых изотопов одного химического элемента в изотопы другого элемента, сопровождающийся излучением элементарных частиц.</a:t>
            </a:r>
          </a:p>
        </p:txBody>
      </p:sp>
      <p:sp>
        <p:nvSpPr>
          <p:cNvPr id="9" name="Прямоугольник 9"/>
          <p:cNvSpPr>
            <a:spLocks noChangeArrowheads="1"/>
          </p:cNvSpPr>
          <p:nvPr/>
        </p:nvSpPr>
        <p:spPr bwMode="auto">
          <a:xfrm>
            <a:off x="142844" y="1785926"/>
            <a:ext cx="4429125" cy="1016000"/>
          </a:xfrm>
          <a:prstGeom prst="rect">
            <a:avLst/>
          </a:prstGeom>
          <a:noFill/>
          <a:ln w="9525">
            <a:noFill/>
            <a:miter lim="800000"/>
            <a:headEnd/>
            <a:tailEnd/>
          </a:ln>
        </p:spPr>
        <p:txBody>
          <a:bodyPr>
            <a:spAutoFit/>
          </a:bodyPr>
          <a:lstStyle/>
          <a:p>
            <a:pPr algn="just"/>
            <a:r>
              <a:rPr lang="ru-RU" sz="2000" dirty="0">
                <a:solidFill>
                  <a:schemeClr val="bg2"/>
                </a:solidFill>
                <a:latin typeface="Times New Roman" pitchFamily="18" charset="0"/>
                <a:cs typeface="Times New Roman" pitchFamily="18" charset="0"/>
              </a:rPr>
              <a:t>Количество радионуклидов в любой момент времени определяется выражением</a:t>
            </a:r>
            <a:r>
              <a:rPr lang="en-US" sz="2000" dirty="0">
                <a:solidFill>
                  <a:schemeClr val="bg2"/>
                </a:solidFill>
                <a:latin typeface="Times New Roman" pitchFamily="18" charset="0"/>
                <a:cs typeface="Times New Roman" pitchFamily="18" charset="0"/>
              </a:rPr>
              <a:t>:</a:t>
            </a:r>
          </a:p>
        </p:txBody>
      </p:sp>
      <p:pic>
        <p:nvPicPr>
          <p:cNvPr id="10" name="Picture 5"/>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928794" y="2500306"/>
            <a:ext cx="1428750" cy="406400"/>
          </a:xfrm>
          <a:prstGeom prst="rect">
            <a:avLst/>
          </a:prstGeom>
          <a:noFill/>
          <a:ln w="9525">
            <a:noFill/>
            <a:miter lim="800000"/>
            <a:headEnd/>
            <a:tailEnd/>
          </a:ln>
        </p:spPr>
      </p:pic>
      <p:sp>
        <p:nvSpPr>
          <p:cNvPr id="11" name="Прямоугольник 13"/>
          <p:cNvSpPr>
            <a:spLocks noChangeArrowheads="1"/>
          </p:cNvSpPr>
          <p:nvPr/>
        </p:nvSpPr>
        <p:spPr bwMode="auto">
          <a:xfrm>
            <a:off x="142844" y="2928934"/>
            <a:ext cx="4572000" cy="1016000"/>
          </a:xfrm>
          <a:prstGeom prst="rect">
            <a:avLst/>
          </a:prstGeom>
          <a:noFill/>
          <a:ln w="9525">
            <a:noFill/>
            <a:miter lim="800000"/>
            <a:headEnd/>
            <a:tailEnd/>
          </a:ln>
        </p:spPr>
        <p:txBody>
          <a:bodyPr>
            <a:spAutoFit/>
          </a:bodyPr>
          <a:lstStyle/>
          <a:p>
            <a:pPr marL="803275" indent="-803275">
              <a:tabLst>
                <a:tab pos="803275" algn="l"/>
              </a:tabLst>
            </a:pPr>
            <a:r>
              <a:rPr lang="ru-RU" sz="2000" dirty="0">
                <a:solidFill>
                  <a:schemeClr val="bg2"/>
                </a:solidFill>
                <a:latin typeface="Times New Roman" pitchFamily="18" charset="0"/>
                <a:cs typeface="Times New Roman" pitchFamily="18" charset="0"/>
              </a:rPr>
              <a:t>Где</a:t>
            </a:r>
            <a:r>
              <a:rPr lang="ru-RU" sz="2000" dirty="0">
                <a:solidFill>
                  <a:srgbClr val="FFFF00"/>
                </a:solidFill>
                <a:latin typeface="Times New Roman" pitchFamily="18" charset="0"/>
                <a:cs typeface="Times New Roman" pitchFamily="18" charset="0"/>
              </a:rPr>
              <a:t>	</a:t>
            </a:r>
            <a:r>
              <a:rPr lang="ru-RU" sz="2000" dirty="0">
                <a:solidFill>
                  <a:schemeClr val="bg2"/>
                </a:solidFill>
                <a:latin typeface="Times New Roman" pitchFamily="18" charset="0"/>
                <a:cs typeface="Times New Roman" pitchFamily="18" charset="0"/>
              </a:rPr>
              <a:t>- количество радионуклидов в начальный момент времени</a:t>
            </a:r>
          </a:p>
          <a:p>
            <a:pPr marL="803275" indent="-803275">
              <a:tabLst>
                <a:tab pos="803275" algn="l"/>
              </a:tabLst>
            </a:pPr>
            <a:r>
              <a:rPr lang="ru-RU" sz="2000" dirty="0">
                <a:solidFill>
                  <a:schemeClr val="bg2"/>
                </a:solidFill>
                <a:latin typeface="Times New Roman" pitchFamily="18" charset="0"/>
                <a:cs typeface="Times New Roman" pitchFamily="18" charset="0"/>
              </a:rPr>
              <a:t>	- постоянная распада</a:t>
            </a:r>
            <a:endParaRPr lang="en-US" sz="2000" dirty="0">
              <a:solidFill>
                <a:schemeClr val="bg2"/>
              </a:solidFill>
              <a:latin typeface="Times New Roman" pitchFamily="18" charset="0"/>
              <a:cs typeface="Times New Roman" pitchFamily="18" charset="0"/>
            </a:endParaRPr>
          </a:p>
        </p:txBody>
      </p:sp>
      <p:pic>
        <p:nvPicPr>
          <p:cNvPr id="12" name="Picture 5"/>
          <p:cNvPicPr>
            <a:picLocks noChangeAspect="1" noChangeArrowheads="1"/>
          </p:cNvPicPr>
          <p:nvPr/>
        </p:nvPicPr>
        <p:blipFill>
          <a:blip r:embed="rId3">
            <a:clrChange>
              <a:clrFrom>
                <a:srgbClr val="FFFFFF"/>
              </a:clrFrom>
              <a:clrTo>
                <a:srgbClr val="FFFFFF">
                  <a:alpha val="0"/>
                </a:srgbClr>
              </a:clrTo>
            </a:clrChange>
          </a:blip>
          <a:srcRect l="39999" r="37941"/>
          <a:stretch>
            <a:fillRect/>
          </a:stretch>
        </p:blipFill>
        <p:spPr bwMode="auto">
          <a:xfrm>
            <a:off x="714348" y="2928934"/>
            <a:ext cx="277813" cy="357187"/>
          </a:xfrm>
          <a:prstGeom prst="rect">
            <a:avLst/>
          </a:prstGeom>
          <a:noFill/>
          <a:ln w="9525">
            <a:noFill/>
            <a:miter lim="800000"/>
            <a:headEnd/>
            <a:tailEnd/>
          </a:ln>
        </p:spPr>
      </p:pic>
      <p:pic>
        <p:nvPicPr>
          <p:cNvPr id="13" name="Picture 5"/>
          <p:cNvPicPr>
            <a:picLocks noChangeAspect="1" noChangeArrowheads="1"/>
          </p:cNvPicPr>
          <p:nvPr/>
        </p:nvPicPr>
        <p:blipFill>
          <a:blip r:embed="rId3">
            <a:clrChange>
              <a:clrFrom>
                <a:srgbClr val="FFFFFF"/>
              </a:clrFrom>
              <a:clrTo>
                <a:srgbClr val="FFFFFF">
                  <a:alpha val="0"/>
                </a:srgbClr>
              </a:clrTo>
            </a:clrChange>
          </a:blip>
          <a:srcRect l="84000" t="7043" r="7001" b="47174"/>
          <a:stretch>
            <a:fillRect/>
          </a:stretch>
        </p:blipFill>
        <p:spPr bwMode="auto">
          <a:xfrm>
            <a:off x="638175" y="3643313"/>
            <a:ext cx="147638" cy="214312"/>
          </a:xfrm>
          <a:prstGeom prst="rect">
            <a:avLst/>
          </a:prstGeom>
          <a:noFill/>
          <a:ln w="9525">
            <a:noFill/>
            <a:miter lim="800000"/>
            <a:headEnd/>
            <a:tailEnd/>
          </a:ln>
        </p:spPr>
      </p:pic>
      <p:sp>
        <p:nvSpPr>
          <p:cNvPr id="14" name="Прямоугольник 16"/>
          <p:cNvSpPr>
            <a:spLocks noChangeArrowheads="1"/>
          </p:cNvSpPr>
          <p:nvPr/>
        </p:nvSpPr>
        <p:spPr bwMode="auto">
          <a:xfrm>
            <a:off x="0" y="4071938"/>
            <a:ext cx="4572000" cy="1938337"/>
          </a:xfrm>
          <a:prstGeom prst="rect">
            <a:avLst/>
          </a:prstGeom>
          <a:noFill/>
          <a:ln w="9525">
            <a:noFill/>
            <a:miter lim="800000"/>
            <a:headEnd/>
            <a:tailEnd/>
          </a:ln>
        </p:spPr>
        <p:txBody>
          <a:bodyPr>
            <a:spAutoFit/>
          </a:bodyPr>
          <a:lstStyle/>
          <a:p>
            <a:pPr algn="just"/>
            <a:r>
              <a:rPr lang="ru-RU" sz="2000" b="1" i="1" dirty="0">
                <a:solidFill>
                  <a:srgbClr val="FFFF00"/>
                </a:solidFill>
                <a:latin typeface="Times New Roman" pitchFamily="18" charset="0"/>
                <a:cs typeface="Times New Roman" pitchFamily="18" charset="0"/>
              </a:rPr>
              <a:t>Период полураспада</a:t>
            </a:r>
            <a:r>
              <a:rPr lang="ru-RU" sz="2000" dirty="0">
                <a:solidFill>
                  <a:schemeClr val="bg1"/>
                </a:solidFill>
                <a:latin typeface="Times New Roman" pitchFamily="18" charset="0"/>
                <a:cs typeface="Times New Roman" pitchFamily="18" charset="0"/>
              </a:rPr>
              <a:t> </a:t>
            </a:r>
            <a:r>
              <a:rPr lang="ru-RU" sz="2000" dirty="0">
                <a:solidFill>
                  <a:schemeClr val="bg2"/>
                </a:solidFill>
                <a:latin typeface="Times New Roman" pitchFamily="18" charset="0"/>
                <a:cs typeface="Times New Roman" pitchFamily="18" charset="0"/>
              </a:rPr>
              <a:t>- время, в течение которого количество радионуклидов уменьшается вдвое. Периоды полураспада у различных радионуклидов могут изменяться от долей секунды до тысяч лет.</a:t>
            </a:r>
          </a:p>
        </p:txBody>
      </p:sp>
      <p:pic>
        <p:nvPicPr>
          <p:cNvPr id="15" name="Picture 8"/>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1214414" y="6000768"/>
            <a:ext cx="2071688" cy="622300"/>
          </a:xfrm>
          <a:prstGeom prst="rect">
            <a:avLst/>
          </a:prstGeom>
          <a:noFill/>
          <a:ln w="9525">
            <a:noFill/>
            <a:miter lim="800000"/>
            <a:headEnd/>
            <a:tailEnd/>
          </a:ln>
        </p:spPr>
      </p:pic>
      <p:pic>
        <p:nvPicPr>
          <p:cNvPr id="16" name="Picture 4"/>
          <p:cNvPicPr>
            <a:picLocks noChangeAspect="1" noChangeArrowheads="1"/>
          </p:cNvPicPr>
          <p:nvPr/>
        </p:nvPicPr>
        <p:blipFill>
          <a:blip r:embed="rId5" cstate="print"/>
          <a:srcRect l="-1648" t="-2161" r="-2198" b="-3747"/>
          <a:stretch>
            <a:fillRect/>
          </a:stretch>
        </p:blipFill>
        <p:spPr bwMode="auto">
          <a:xfrm>
            <a:off x="4643438" y="1928802"/>
            <a:ext cx="4316896" cy="335758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7" name="Прямоугольник 111"/>
          <p:cNvSpPr>
            <a:spLocks noChangeArrowheads="1"/>
          </p:cNvSpPr>
          <p:nvPr/>
        </p:nvSpPr>
        <p:spPr bwMode="auto">
          <a:xfrm>
            <a:off x="4500562" y="5500702"/>
            <a:ext cx="4500562" cy="708025"/>
          </a:xfrm>
          <a:prstGeom prst="rect">
            <a:avLst/>
          </a:prstGeom>
          <a:noFill/>
          <a:ln w="9525">
            <a:noFill/>
            <a:miter lim="800000"/>
            <a:headEnd/>
            <a:tailEnd/>
          </a:ln>
        </p:spPr>
        <p:txBody>
          <a:bodyPr>
            <a:spAutoFit/>
          </a:bodyPr>
          <a:lstStyle/>
          <a:p>
            <a:pPr algn="ctr"/>
            <a:r>
              <a:rPr lang="ru-RU" sz="2000" dirty="0">
                <a:solidFill>
                  <a:schemeClr val="bg2"/>
                </a:solidFill>
                <a:latin typeface="Times New Roman" pitchFamily="18" charset="0"/>
                <a:cs typeface="Times New Roman" pitchFamily="18" charset="0"/>
              </a:rPr>
              <a:t>Зависимость количества радионуклидов от периода полураспада</a:t>
            </a:r>
            <a:endParaRPr lang="en-US" sz="2000" dirty="0">
              <a:solidFill>
                <a:schemeClr val="bg2"/>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Содержимое 3" descr="Рисунок1.jpg"/>
          <p:cNvPicPr>
            <a:picLocks noGrp="1" noChangeAspect="1"/>
          </p:cNvPicPr>
          <p:nvPr>
            <p:ph idx="1"/>
          </p:nvPr>
        </p:nvPicPr>
        <p:blipFill>
          <a:blip r:embed="rId2">
            <a:lum bright="-68000"/>
          </a:blip>
          <a:stretch>
            <a:fillRect/>
          </a:stretch>
        </p:blipFill>
        <p:spPr>
          <a:xfrm>
            <a:off x="0" y="0"/>
            <a:ext cx="9144000" cy="6858000"/>
          </a:xfrm>
        </p:spPr>
      </p:pic>
      <p:sp>
        <p:nvSpPr>
          <p:cNvPr id="5" name="TextBox 4"/>
          <p:cNvSpPr txBox="1">
            <a:spLocks noChangeArrowheads="1"/>
          </p:cNvSpPr>
          <p:nvPr/>
        </p:nvSpPr>
        <p:spPr bwMode="auto">
          <a:xfrm>
            <a:off x="3929058" y="6489700"/>
            <a:ext cx="5078412" cy="368300"/>
          </a:xfrm>
          <a:prstGeom prst="rect">
            <a:avLst/>
          </a:prstGeom>
          <a:solidFill>
            <a:schemeClr val="bg2"/>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rPr>
              <a:t>преп. каф. </a:t>
            </a:r>
            <a:r>
              <a:rPr lang="ru-RU" dirty="0" err="1" smtClean="0">
                <a:solidFill>
                  <a:srgbClr val="000000"/>
                </a:solidFill>
              </a:rPr>
              <a:t>ИПиЭ</a:t>
            </a:r>
            <a:r>
              <a:rPr lang="ru-RU" dirty="0" smtClean="0">
                <a:solidFill>
                  <a:srgbClr val="000000"/>
                </a:solidFill>
              </a:rPr>
              <a:t>  </a:t>
            </a:r>
            <a:r>
              <a:rPr lang="ru-RU" b="1" dirty="0">
                <a:solidFill>
                  <a:srgbClr val="000000"/>
                </a:solidFill>
              </a:rPr>
              <a:t>Кирвель П.И.</a:t>
            </a:r>
          </a:p>
        </p:txBody>
      </p:sp>
      <p:sp>
        <p:nvSpPr>
          <p:cNvPr id="8" name="TextBox 7"/>
          <p:cNvSpPr txBox="1"/>
          <p:nvPr/>
        </p:nvSpPr>
        <p:spPr>
          <a:xfrm>
            <a:off x="142844" y="0"/>
            <a:ext cx="8858312" cy="6370975"/>
          </a:xfrm>
          <a:prstGeom prst="rect">
            <a:avLst/>
          </a:prstGeom>
          <a:noFill/>
        </p:spPr>
        <p:txBody>
          <a:bodyPr wrap="square" rtlCol="0">
            <a:spAutoFit/>
          </a:bodyPr>
          <a:lstStyle/>
          <a:p>
            <a:pPr algn="just"/>
            <a:r>
              <a:rPr lang="ru-RU" sz="2400" b="1" i="1" dirty="0" smtClean="0">
                <a:solidFill>
                  <a:srgbClr val="FFFF00"/>
                </a:solidFill>
                <a:latin typeface="Times New Roman" pitchFamily="18" charset="0"/>
                <a:cs typeface="Times New Roman" pitchFamily="18" charset="0"/>
              </a:rPr>
              <a:t>Радиоактивность</a:t>
            </a:r>
            <a:r>
              <a:rPr lang="ru-RU" sz="2400" dirty="0" smtClean="0"/>
              <a:t> </a:t>
            </a:r>
            <a:r>
              <a:rPr lang="ru-RU" sz="2400" dirty="0" smtClean="0">
                <a:solidFill>
                  <a:srgbClr val="FFFF00"/>
                </a:solidFill>
                <a:latin typeface="Times New Roman" pitchFamily="18" charset="0"/>
                <a:cs typeface="Times New Roman" pitchFamily="18" charset="0"/>
              </a:rPr>
              <a:t>(от лат. </a:t>
            </a:r>
            <a:r>
              <a:rPr lang="ru-RU" sz="2400" dirty="0" err="1" smtClean="0">
                <a:solidFill>
                  <a:srgbClr val="FFFF00"/>
                </a:solidFill>
                <a:latin typeface="Times New Roman" pitchFamily="18" charset="0"/>
                <a:cs typeface="Times New Roman" pitchFamily="18" charset="0"/>
              </a:rPr>
              <a:t>radius</a:t>
            </a:r>
            <a:r>
              <a:rPr lang="ru-RU" sz="2400" dirty="0" smtClean="0">
                <a:solidFill>
                  <a:srgbClr val="FFFF00"/>
                </a:solidFill>
                <a:latin typeface="Times New Roman" pitchFamily="18" charset="0"/>
                <a:cs typeface="Times New Roman" pitchFamily="18" charset="0"/>
              </a:rPr>
              <a:t> — луч и </a:t>
            </a:r>
            <a:r>
              <a:rPr lang="ru-RU" sz="2400" dirty="0" err="1" smtClean="0">
                <a:solidFill>
                  <a:srgbClr val="FFFF00"/>
                </a:solidFill>
                <a:latin typeface="Times New Roman" pitchFamily="18" charset="0"/>
                <a:cs typeface="Times New Roman" pitchFamily="18" charset="0"/>
              </a:rPr>
              <a:t>activus</a:t>
            </a:r>
            <a:r>
              <a:rPr lang="ru-RU" sz="2400" dirty="0" smtClean="0">
                <a:solidFill>
                  <a:srgbClr val="FFFF00"/>
                </a:solidFill>
                <a:latin typeface="Times New Roman" pitchFamily="18" charset="0"/>
                <a:cs typeface="Times New Roman" pitchFamily="18" charset="0"/>
              </a:rPr>
              <a:t> — действенный)</a:t>
            </a:r>
            <a:r>
              <a:rPr lang="ru-RU" sz="2400" dirty="0" smtClean="0">
                <a:solidFill>
                  <a:schemeClr val="bg2"/>
                </a:solidFill>
                <a:latin typeface="Times New Roman" pitchFamily="18" charset="0"/>
                <a:cs typeface="Times New Roman" pitchFamily="18" charset="0"/>
              </a:rPr>
              <a:t> — способность неустойчивых ядер атомов самопроизвольно превращаться в другие, более устойчивые или стабильные ядра. Такие превращения ядер называются радиоактивными, а сами ядра или соответствующие атомы — радиоактивными ядрами (атомами).</a:t>
            </a:r>
          </a:p>
          <a:p>
            <a:pPr algn="just"/>
            <a:endParaRPr lang="ru-RU" sz="2400" dirty="0" smtClean="0">
              <a:solidFill>
                <a:schemeClr val="bg2"/>
              </a:solidFill>
              <a:latin typeface="Times New Roman" pitchFamily="18" charset="0"/>
              <a:cs typeface="Times New Roman" pitchFamily="18" charset="0"/>
            </a:endParaRPr>
          </a:p>
          <a:p>
            <a:pPr algn="just"/>
            <a:r>
              <a:rPr lang="ru-RU" sz="2400" dirty="0" smtClean="0">
                <a:solidFill>
                  <a:schemeClr val="bg2"/>
                </a:solidFill>
                <a:latin typeface="Times New Roman" pitchFamily="18" charset="0"/>
                <a:cs typeface="Times New Roman" pitchFamily="18" charset="0"/>
              </a:rPr>
              <a:t>Во время самопроизвольного распада ядер происходит их переход из одного энергетического состояния в другое с выделением ионизирующего излучения. Выделяемое излучение радиоактивных частиц называется радиацией, она существует до момента её поглощения.</a:t>
            </a:r>
          </a:p>
          <a:p>
            <a:pPr algn="just"/>
            <a:endParaRPr lang="ru-RU" sz="2400" dirty="0" smtClean="0">
              <a:solidFill>
                <a:schemeClr val="bg2"/>
              </a:solidFill>
              <a:latin typeface="Times New Roman" pitchFamily="18" charset="0"/>
              <a:cs typeface="Times New Roman" pitchFamily="18" charset="0"/>
            </a:endParaRPr>
          </a:p>
          <a:p>
            <a:pPr algn="just"/>
            <a:r>
              <a:rPr lang="ru-RU" sz="2400" dirty="0" smtClean="0">
                <a:solidFill>
                  <a:schemeClr val="bg2"/>
                </a:solidFill>
                <a:latin typeface="Times New Roman" pitchFamily="18" charset="0"/>
                <a:cs typeface="Times New Roman" pitchFamily="18" charset="0"/>
              </a:rPr>
              <a:t>При радиоактивных превращениях ядра испускают энергию либо в виде заряженных частиц  (</a:t>
            </a:r>
            <a:r>
              <a:rPr lang="ru-RU" sz="2400" dirty="0" smtClean="0">
                <a:solidFill>
                  <a:srgbClr val="FFFF00"/>
                </a:solidFill>
                <a:latin typeface="Times New Roman" pitchFamily="18" charset="0"/>
                <a:cs typeface="Times New Roman" pitchFamily="18" charset="0"/>
              </a:rPr>
              <a:t>Альфа- и Бета-излучение</a:t>
            </a:r>
            <a:r>
              <a:rPr lang="ru-RU" sz="2400" dirty="0" smtClean="0">
                <a:solidFill>
                  <a:schemeClr val="bg2"/>
                </a:solidFill>
                <a:latin typeface="Times New Roman" pitchFamily="18" charset="0"/>
                <a:cs typeface="Times New Roman" pitchFamily="18" charset="0"/>
              </a:rPr>
              <a:t>, либо в виде </a:t>
            </a:r>
            <a:r>
              <a:rPr lang="ru-RU" sz="2400" dirty="0" err="1" smtClean="0">
                <a:solidFill>
                  <a:schemeClr val="bg2"/>
                </a:solidFill>
                <a:latin typeface="Times New Roman" pitchFamily="18" charset="0"/>
                <a:cs typeface="Times New Roman" pitchFamily="18" charset="0"/>
              </a:rPr>
              <a:t>гамма-квантов</a:t>
            </a:r>
            <a:r>
              <a:rPr lang="ru-RU" sz="2400" dirty="0" smtClean="0">
                <a:solidFill>
                  <a:schemeClr val="bg2"/>
                </a:solidFill>
                <a:latin typeface="Times New Roman" pitchFamily="18" charset="0"/>
                <a:cs typeface="Times New Roman" pitchFamily="18" charset="0"/>
              </a:rPr>
              <a:t> </a:t>
            </a:r>
            <a:r>
              <a:rPr lang="ru-RU" sz="2400" dirty="0" smtClean="0">
                <a:solidFill>
                  <a:srgbClr val="FFFF00"/>
                </a:solidFill>
                <a:latin typeface="Times New Roman" pitchFamily="18" charset="0"/>
                <a:cs typeface="Times New Roman" pitchFamily="18" charset="0"/>
              </a:rPr>
              <a:t>электромагнитного излучения или гамма-излучения.</a:t>
            </a:r>
            <a:endParaRPr lang="ru-RU" sz="2400" dirty="0" smtClean="0">
              <a:solidFill>
                <a:schemeClr val="bg2"/>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428596" y="1000108"/>
            <a:ext cx="8286808" cy="3477875"/>
          </a:xfrm>
          <a:prstGeom prst="rect">
            <a:avLst/>
          </a:prstGeom>
        </p:spPr>
        <p:txBody>
          <a:bodyPr wrap="square">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ru-RU" sz="44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Times New Roman" pitchFamily="18" charset="0"/>
                <a:cs typeface="Times New Roman" pitchFamily="18" charset="0"/>
              </a:rPr>
              <a:t>Физическая природа источников радиационной опасности </a:t>
            </a:r>
            <a:endParaRPr lang="ru-RU" sz="4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Times New Roman" pitchFamily="18" charset="0"/>
              <a:cs typeface="Times New Roman" pitchFamily="18" charset="0"/>
            </a:endParaRPr>
          </a:p>
          <a:p>
            <a:pPr algn="ctr"/>
            <a:r>
              <a:rPr lang="ru-RU" sz="4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Times New Roman" pitchFamily="18" charset="0"/>
                <a:cs typeface="Times New Roman" pitchFamily="18" charset="0"/>
              </a:rPr>
              <a:t>для </a:t>
            </a:r>
            <a:r>
              <a:rPr lang="ru-RU" sz="44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Times New Roman" pitchFamily="18" charset="0"/>
                <a:cs typeface="Times New Roman" pitchFamily="18" charset="0"/>
              </a:rPr>
              <a:t>человека </a:t>
            </a:r>
            <a:endParaRPr lang="ru-RU" sz="4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Times New Roman" pitchFamily="18" charset="0"/>
              <a:cs typeface="Times New Roman" pitchFamily="18" charset="0"/>
            </a:endParaRPr>
          </a:p>
          <a:p>
            <a:pPr algn="ctr"/>
            <a:r>
              <a:rPr lang="ru-RU" sz="4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Times New Roman" pitchFamily="18" charset="0"/>
                <a:cs typeface="Times New Roman" pitchFamily="18" charset="0"/>
              </a:rPr>
              <a:t>и </a:t>
            </a:r>
            <a:r>
              <a:rPr lang="ru-RU" sz="44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Times New Roman" pitchFamily="18" charset="0"/>
                <a:cs typeface="Times New Roman" pitchFamily="18" charset="0"/>
              </a:rPr>
              <a:t>природной среды </a:t>
            </a:r>
          </a:p>
        </p:txBody>
      </p:sp>
      <p:sp>
        <p:nvSpPr>
          <p:cNvPr id="6" name="TextBox 1"/>
          <p:cNvSpPr txBox="1">
            <a:spLocks noChangeArrowheads="1"/>
          </p:cNvSpPr>
          <p:nvPr/>
        </p:nvSpPr>
        <p:spPr bwMode="auto">
          <a:xfrm>
            <a:off x="4065588" y="6357958"/>
            <a:ext cx="5078412" cy="368300"/>
          </a:xfrm>
          <a:prstGeom prst="rect">
            <a:avLst/>
          </a:prstGeom>
          <a:solidFill>
            <a:schemeClr val="bg2"/>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rPr>
              <a:t>преп. каф. </a:t>
            </a:r>
            <a:r>
              <a:rPr lang="ru-RU" dirty="0" err="1" smtClean="0">
                <a:solidFill>
                  <a:srgbClr val="000000"/>
                </a:solidFill>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Содержимое 3" descr="Рисунок1.jpg"/>
          <p:cNvPicPr>
            <a:picLocks noGrp="1" noChangeAspect="1"/>
          </p:cNvPicPr>
          <p:nvPr>
            <p:ph idx="1"/>
          </p:nvPr>
        </p:nvPicPr>
        <p:blipFill>
          <a:blip r:embed="rId2">
            <a:lum bright="-68000"/>
          </a:blip>
          <a:stretch>
            <a:fillRect/>
          </a:stretch>
        </p:blipFill>
        <p:spPr>
          <a:xfrm>
            <a:off x="-2406" y="0"/>
            <a:ext cx="9146405" cy="6858000"/>
          </a:xfrm>
        </p:spPr>
      </p:pic>
      <p:sp>
        <p:nvSpPr>
          <p:cNvPr id="5" name="TextBox 4"/>
          <p:cNvSpPr txBox="1">
            <a:spLocks noChangeArrowheads="1"/>
          </p:cNvSpPr>
          <p:nvPr/>
        </p:nvSpPr>
        <p:spPr bwMode="auto">
          <a:xfrm>
            <a:off x="3929058" y="6489700"/>
            <a:ext cx="5078412" cy="368300"/>
          </a:xfrm>
          <a:prstGeom prst="rect">
            <a:avLst/>
          </a:prstGeom>
          <a:solidFill>
            <a:schemeClr val="bg2"/>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rPr>
              <a:t>преп. каф. </a:t>
            </a:r>
            <a:r>
              <a:rPr lang="ru-RU" dirty="0" err="1" smtClean="0">
                <a:solidFill>
                  <a:srgbClr val="000000"/>
                </a:solidFill>
              </a:rPr>
              <a:t>ИПиЭ</a:t>
            </a:r>
            <a:r>
              <a:rPr lang="ru-RU" dirty="0" smtClean="0">
                <a:solidFill>
                  <a:srgbClr val="000000"/>
                </a:solidFill>
              </a:rPr>
              <a:t>  </a:t>
            </a:r>
            <a:r>
              <a:rPr lang="ru-RU" b="1" dirty="0">
                <a:solidFill>
                  <a:srgbClr val="000000"/>
                </a:solidFill>
              </a:rPr>
              <a:t>Кирвель П.И.</a:t>
            </a:r>
          </a:p>
        </p:txBody>
      </p:sp>
      <p:sp>
        <p:nvSpPr>
          <p:cNvPr id="7" name="Заголовок 1"/>
          <p:cNvSpPr>
            <a:spLocks noGrp="1"/>
          </p:cNvSpPr>
          <p:nvPr/>
        </p:nvSpPr>
        <p:spPr bwMode="auto">
          <a:xfrm>
            <a:off x="0" y="0"/>
            <a:ext cx="9144000" cy="642918"/>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rmAutofit fontScale="90000" lnSpcReduction="10000"/>
            <a:scene3d>
              <a:camera prst="orthographicFront"/>
              <a:lightRig rig="glow" dir="tl">
                <a:rot lat="0" lon="0" rev="5400000"/>
              </a:lightRig>
            </a:scene3d>
            <a:sp3d contourW="12700">
              <a:bevelT w="25400" h="25400"/>
              <a:contourClr>
                <a:schemeClr val="accent6">
                  <a:shade val="73000"/>
                </a:schemeClr>
              </a:contourClr>
            </a:sp3d>
          </a:bodyPr>
          <a:lstStyle>
            <a:lvl1pPr algn="ctr" rtl="0" eaLnBrk="0" fontAlgn="base" hangingPunct="0">
              <a:spcBef>
                <a:spcPct val="0"/>
              </a:spcBef>
              <a:spcAft>
                <a:spcPct val="0"/>
              </a:spcAft>
              <a:defRPr sz="4400" b="1" kern="1200" cap="none" spc="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Times New Roman" pitchFamily="18" charset="0"/>
                <a:ea typeface="+mj-ea"/>
                <a:cs typeface="Times New Roman" pitchFamily="18" charset="0"/>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fontAlgn="auto" hangingPunct="1">
              <a:spcAft>
                <a:spcPts val="0"/>
              </a:spcAft>
              <a:defRPr/>
            </a:pPr>
            <a:r>
              <a:rPr lang="ru-RU" dirty="0" smtClean="0">
                <a:solidFill>
                  <a:srgbClr val="FF6600"/>
                </a:solidFill>
              </a:rPr>
              <a:t>Активность вещества</a:t>
            </a:r>
            <a:endParaRPr lang="ru-RU" dirty="0">
              <a:solidFill>
                <a:srgbClr val="FF6600"/>
              </a:solidFill>
            </a:endParaRPr>
          </a:p>
        </p:txBody>
      </p:sp>
      <p:sp>
        <p:nvSpPr>
          <p:cNvPr id="8" name="Содержимое 2"/>
          <p:cNvSpPr txBox="1">
            <a:spLocks/>
          </p:cNvSpPr>
          <p:nvPr/>
        </p:nvSpPr>
        <p:spPr>
          <a:xfrm>
            <a:off x="0" y="571480"/>
            <a:ext cx="9144000" cy="1000125"/>
          </a:xfrm>
          <a:prstGeom prst="rect">
            <a:avLst/>
          </a:prstGeom>
        </p:spPr>
        <p:txBody>
          <a:bodyPr vert="horz" lIns="182880" tIns="91440" rtlCol="0">
            <a:noAutofit/>
          </a:bodyPr>
          <a:lstStyle/>
          <a:p>
            <a:pPr marL="0" marR="0" lvl="0" indent="0" algn="l" defTabSz="914400" rtl="0" eaLnBrk="1" fontAlgn="auto" latinLnBrk="0" hangingPunct="1">
              <a:lnSpc>
                <a:spcPct val="100000"/>
              </a:lnSpc>
              <a:spcBef>
                <a:spcPts val="250"/>
              </a:spcBef>
              <a:spcAft>
                <a:spcPts val="0"/>
              </a:spcAft>
              <a:buClr>
                <a:schemeClr val="accent1"/>
              </a:buClr>
              <a:buSzPct val="80000"/>
              <a:tabLst/>
              <a:defRPr/>
            </a:pPr>
            <a:r>
              <a:rPr kumimoji="0" lang="ru-RU" sz="2200" b="1" i="1" u="none" strike="noStrike" kern="1200" cap="none" spc="0" normalizeH="0" baseline="0" noProof="0" dirty="0" smtClean="0">
                <a:ln>
                  <a:noFill/>
                </a:ln>
                <a:solidFill>
                  <a:srgbClr val="FFFF00"/>
                </a:solidFill>
                <a:effectLst/>
                <a:uLnTx/>
                <a:uFillTx/>
                <a:latin typeface="Times New Roman" pitchFamily="18" charset="0"/>
                <a:cs typeface="Times New Roman" pitchFamily="18" charset="0"/>
              </a:rPr>
              <a:t>Радиоактивное вещество</a:t>
            </a:r>
            <a:r>
              <a:rPr kumimoji="0" lang="ru-RU" sz="22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a:t>
            </a:r>
            <a:r>
              <a:rPr kumimoji="0" lang="ru-RU" sz="2200" b="0" i="0" u="none" strike="noStrike" kern="1200" cap="none" spc="0" normalizeH="0" baseline="0" noProof="0" dirty="0" smtClean="0">
                <a:ln>
                  <a:noFill/>
                </a:ln>
                <a:solidFill>
                  <a:schemeClr val="bg2"/>
                </a:solidFill>
                <a:effectLst/>
                <a:uLnTx/>
                <a:uFillTx/>
                <a:latin typeface="Times New Roman" pitchFamily="18" charset="0"/>
                <a:cs typeface="Times New Roman" pitchFamily="18" charset="0"/>
              </a:rPr>
              <a:t>- если оно содержит радионуклиды и в нём идёт процесс радиоактивного распада.</a:t>
            </a:r>
          </a:p>
          <a:p>
            <a:pPr marL="0" marR="0" lvl="0" indent="0" algn="l" defTabSz="914400" rtl="0" eaLnBrk="1" fontAlgn="auto" latinLnBrk="0" hangingPunct="1">
              <a:lnSpc>
                <a:spcPct val="100000"/>
              </a:lnSpc>
              <a:spcBef>
                <a:spcPts val="250"/>
              </a:spcBef>
              <a:spcAft>
                <a:spcPts val="0"/>
              </a:spcAft>
              <a:buClr>
                <a:schemeClr val="accent1"/>
              </a:buClr>
              <a:buSzPct val="80000"/>
              <a:tabLst/>
              <a:defRPr/>
            </a:pPr>
            <a:r>
              <a:rPr kumimoji="0" lang="ru-RU" sz="2200" b="1" i="1" u="none" strike="noStrike" kern="1200" cap="none" spc="0" normalizeH="0" baseline="0" noProof="0" dirty="0" smtClean="0">
                <a:ln>
                  <a:noFill/>
                </a:ln>
                <a:solidFill>
                  <a:srgbClr val="FFFF00"/>
                </a:solidFill>
                <a:effectLst/>
                <a:uLnTx/>
                <a:uFillTx/>
                <a:latin typeface="Times New Roman" pitchFamily="18" charset="0"/>
                <a:cs typeface="Times New Roman" pitchFamily="18" charset="0"/>
              </a:rPr>
              <a:t>Активность вещества</a:t>
            </a:r>
            <a:r>
              <a:rPr kumimoji="0" lang="ru-RU" sz="22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a:t>
            </a:r>
            <a:r>
              <a:rPr kumimoji="0" lang="ru-RU" sz="2200" b="0" i="0" u="none" strike="noStrike" kern="1200" cap="none" spc="0" normalizeH="0" baseline="0" noProof="0" dirty="0" smtClean="0">
                <a:ln>
                  <a:noFill/>
                </a:ln>
                <a:solidFill>
                  <a:schemeClr val="bg2"/>
                </a:solidFill>
                <a:effectLst/>
                <a:uLnTx/>
                <a:uFillTx/>
                <a:latin typeface="Times New Roman" pitchFamily="18" charset="0"/>
                <a:cs typeface="Times New Roman" pitchFamily="18" charset="0"/>
              </a:rPr>
              <a:t>определяется скоростью радиоактивного распада</a:t>
            </a:r>
            <a:r>
              <a:rPr kumimoji="0" lang="ru-RU" sz="22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a:t>
            </a:r>
            <a:endParaRPr kumimoji="0" lang="ru-RU" sz="2200" b="0"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pic>
        <p:nvPicPr>
          <p:cNvPr id="9" name="Picture 26"/>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85720" y="1928802"/>
            <a:ext cx="2786062" cy="1830388"/>
          </a:xfrm>
          <a:prstGeom prst="rect">
            <a:avLst/>
          </a:prstGeom>
          <a:noFill/>
          <a:ln w="9525">
            <a:noFill/>
            <a:miter lim="800000"/>
            <a:headEnd/>
            <a:tailEnd/>
          </a:ln>
        </p:spPr>
      </p:pic>
      <p:sp>
        <p:nvSpPr>
          <p:cNvPr id="10" name="Прямоугольник 29"/>
          <p:cNvSpPr>
            <a:spLocks noChangeArrowheads="1"/>
          </p:cNvSpPr>
          <p:nvPr/>
        </p:nvSpPr>
        <p:spPr bwMode="auto">
          <a:xfrm>
            <a:off x="0" y="3786190"/>
            <a:ext cx="4286250" cy="708025"/>
          </a:xfrm>
          <a:prstGeom prst="rect">
            <a:avLst/>
          </a:prstGeom>
          <a:noFill/>
          <a:ln w="9525">
            <a:noFill/>
            <a:miter lim="800000"/>
            <a:headEnd/>
            <a:tailEnd/>
          </a:ln>
        </p:spPr>
        <p:txBody>
          <a:bodyPr>
            <a:spAutoFit/>
          </a:bodyPr>
          <a:lstStyle/>
          <a:p>
            <a:pPr algn="just"/>
            <a:r>
              <a:rPr lang="ru-RU" sz="2000" dirty="0">
                <a:solidFill>
                  <a:schemeClr val="bg2"/>
                </a:solidFill>
                <a:latin typeface="Times New Roman" pitchFamily="18" charset="0"/>
                <a:cs typeface="Times New Roman" pitchFamily="18" charset="0"/>
              </a:rPr>
              <a:t>Внесистемная единица активности – Кюри (</a:t>
            </a:r>
            <a:r>
              <a:rPr lang="en-US" sz="2000" dirty="0">
                <a:solidFill>
                  <a:schemeClr val="bg2"/>
                </a:solidFill>
                <a:latin typeface="Times New Roman" pitchFamily="18" charset="0"/>
                <a:cs typeface="Times New Roman" pitchFamily="18" charset="0"/>
              </a:rPr>
              <a:t>Ku)</a:t>
            </a:r>
            <a:r>
              <a:rPr lang="ru-RU" sz="2000" dirty="0">
                <a:solidFill>
                  <a:schemeClr val="bg2"/>
                </a:solidFill>
                <a:latin typeface="Times New Roman" pitchFamily="18" charset="0"/>
                <a:cs typeface="Times New Roman" pitchFamily="18" charset="0"/>
              </a:rPr>
              <a:t>.</a:t>
            </a:r>
          </a:p>
        </p:txBody>
      </p:sp>
      <p:pic>
        <p:nvPicPr>
          <p:cNvPr id="11" name="Picture 31"/>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571500" y="4572000"/>
            <a:ext cx="3000375" cy="468313"/>
          </a:xfrm>
          <a:prstGeom prst="rect">
            <a:avLst/>
          </a:prstGeom>
          <a:noFill/>
          <a:ln w="9525">
            <a:noFill/>
            <a:miter lim="800000"/>
            <a:headEnd/>
            <a:tailEnd/>
          </a:ln>
        </p:spPr>
      </p:pic>
      <p:pic>
        <p:nvPicPr>
          <p:cNvPr id="12" name="Picture 16" descr="http://e-science.ru/img/images/theory/atom/atom4.jpg"/>
          <p:cNvPicPr>
            <a:picLocks noChangeAspect="1" noChangeArrowheads="1"/>
          </p:cNvPicPr>
          <p:nvPr/>
        </p:nvPicPr>
        <p:blipFill>
          <a:blip r:embed="rId5"/>
          <a:srcRect b="3571"/>
          <a:stretch>
            <a:fillRect/>
          </a:stretch>
        </p:blipFill>
        <p:spPr bwMode="auto">
          <a:xfrm>
            <a:off x="4429125" y="1928813"/>
            <a:ext cx="4495800" cy="3214687"/>
          </a:xfrm>
          <a:prstGeom prst="rect">
            <a:avLst/>
          </a:prstGeom>
          <a:noFill/>
          <a:ln w="9525">
            <a:noFill/>
            <a:miter lim="800000"/>
            <a:headEnd/>
            <a:tailEnd/>
          </a:ln>
        </p:spPr>
      </p:pic>
      <p:sp>
        <p:nvSpPr>
          <p:cNvPr id="13" name="Прямоугольник 110"/>
          <p:cNvSpPr>
            <a:spLocks noChangeArrowheads="1"/>
          </p:cNvSpPr>
          <p:nvPr/>
        </p:nvSpPr>
        <p:spPr bwMode="auto">
          <a:xfrm>
            <a:off x="0" y="5429250"/>
            <a:ext cx="9144000" cy="1107996"/>
          </a:xfrm>
          <a:prstGeom prst="rect">
            <a:avLst/>
          </a:prstGeom>
          <a:noFill/>
          <a:ln w="9525">
            <a:noFill/>
            <a:miter lim="800000"/>
            <a:headEnd/>
            <a:tailEnd/>
          </a:ln>
        </p:spPr>
        <p:txBody>
          <a:bodyPr>
            <a:spAutoFit/>
          </a:bodyPr>
          <a:lstStyle/>
          <a:p>
            <a:pPr algn="just"/>
            <a:r>
              <a:rPr lang="ru-RU" sz="2200" dirty="0">
                <a:solidFill>
                  <a:schemeClr val="bg2"/>
                </a:solidFill>
                <a:latin typeface="Times New Roman" pitchFamily="18" charset="0"/>
                <a:cs typeface="Times New Roman" pitchFamily="18" charset="0"/>
              </a:rPr>
              <a:t>Если радионуклиды распределены по объёму вещества, то оно характеризуется </a:t>
            </a:r>
            <a:r>
              <a:rPr lang="ru-RU" sz="2200" i="1" dirty="0">
                <a:solidFill>
                  <a:srgbClr val="FFFF00"/>
                </a:solidFill>
                <a:latin typeface="Times New Roman" pitchFamily="18" charset="0"/>
                <a:cs typeface="Times New Roman" pitchFamily="18" charset="0"/>
              </a:rPr>
              <a:t>удельной объёмной радиоактивностью</a:t>
            </a:r>
            <a:r>
              <a:rPr lang="ru-RU" sz="2200" dirty="0">
                <a:solidFill>
                  <a:schemeClr val="bg2"/>
                </a:solidFill>
                <a:latin typeface="Times New Roman" pitchFamily="18" charset="0"/>
                <a:cs typeface="Times New Roman" pitchFamily="18" charset="0"/>
              </a:rPr>
              <a:t>, а если по поверхности, то </a:t>
            </a:r>
            <a:r>
              <a:rPr lang="ru-RU" sz="2200" i="1" dirty="0">
                <a:solidFill>
                  <a:srgbClr val="FFFF00"/>
                </a:solidFill>
                <a:latin typeface="Times New Roman" pitchFamily="18" charset="0"/>
                <a:cs typeface="Times New Roman" pitchFamily="18" charset="0"/>
              </a:rPr>
              <a:t>удельной поверхностью радиоактивности.</a:t>
            </a:r>
          </a:p>
        </p:txBody>
      </p:sp>
      <p:sp>
        <p:nvSpPr>
          <p:cNvPr id="15" name="TextBox 14"/>
          <p:cNvSpPr txBox="1"/>
          <p:nvPr/>
        </p:nvSpPr>
        <p:spPr>
          <a:xfrm>
            <a:off x="1500166" y="1857364"/>
            <a:ext cx="2786082" cy="400110"/>
          </a:xfrm>
          <a:prstGeom prst="rect">
            <a:avLst/>
          </a:prstGeom>
          <a:noFill/>
        </p:spPr>
        <p:txBody>
          <a:bodyPr wrap="square" rtlCol="0">
            <a:spAutoFit/>
          </a:bodyPr>
          <a:lstStyle/>
          <a:p>
            <a:r>
              <a:rPr lang="ru-RU" sz="2000" dirty="0" smtClean="0">
                <a:solidFill>
                  <a:schemeClr val="bg2"/>
                </a:solidFill>
                <a:latin typeface="Times New Roman" pitchFamily="18" charset="0"/>
                <a:cs typeface="Times New Roman" pitchFamily="18" charset="0"/>
              </a:rPr>
              <a:t>Межд. сист. единиц СИ</a:t>
            </a:r>
            <a:endParaRPr lang="ru-RU" sz="2000" dirty="0">
              <a:solidFill>
                <a:schemeClr val="bg2"/>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Содержимое 3" descr="Рисунок1.jpg"/>
          <p:cNvPicPr>
            <a:picLocks noChangeAspect="1"/>
          </p:cNvPicPr>
          <p:nvPr/>
        </p:nvPicPr>
        <p:blipFill>
          <a:blip r:embed="rId3">
            <a:lum bright="-68000"/>
          </a:blip>
          <a:stretch>
            <a:fillRect/>
          </a:stretch>
        </p:blipFill>
        <p:spPr>
          <a:xfrm>
            <a:off x="0" y="0"/>
            <a:ext cx="9144000" cy="6858000"/>
          </a:xfrm>
          <a:prstGeom prst="rect">
            <a:avLst/>
          </a:prstGeom>
        </p:spPr>
      </p:pic>
      <p:sp>
        <p:nvSpPr>
          <p:cNvPr id="2" name="Заголовок 1"/>
          <p:cNvSpPr>
            <a:spLocks noGrp="1"/>
          </p:cNvSpPr>
          <p:nvPr>
            <p:ph type="title"/>
          </p:nvPr>
        </p:nvSpPr>
        <p:spPr>
          <a:xfrm>
            <a:off x="0" y="0"/>
            <a:ext cx="9144000" cy="500042"/>
          </a:xfrm>
        </p:spPr>
        <p:txBody>
          <a:bodyPr rtlCol="0">
            <a:noAutofit/>
          </a:bodyPr>
          <a:lstStyle/>
          <a:p>
            <a:pPr algn="ctr" eaLnBrk="1" fontAlgn="auto" hangingPunct="1">
              <a:spcAft>
                <a:spcPts val="0"/>
              </a:spcAft>
              <a:defRPr/>
            </a:pPr>
            <a:r>
              <a:rPr lang="ru-RU" sz="3200" dirty="0" smtClean="0">
                <a:solidFill>
                  <a:srgbClr val="FF6600"/>
                </a:solidFill>
                <a:latin typeface="Times New Roman" pitchFamily="18" charset="0"/>
                <a:cs typeface="Times New Roman" pitchFamily="18" charset="0"/>
              </a:rPr>
              <a:t>Естественные источники радиации</a:t>
            </a:r>
            <a:endParaRPr lang="ru-RU" sz="3200" dirty="0">
              <a:solidFill>
                <a:srgbClr val="FF6600"/>
              </a:solidFill>
              <a:latin typeface="Times New Roman" pitchFamily="18" charset="0"/>
              <a:cs typeface="Times New Roman" pitchFamily="18" charset="0"/>
            </a:endParaRPr>
          </a:p>
        </p:txBody>
      </p:sp>
      <p:sp>
        <p:nvSpPr>
          <p:cNvPr id="41" name="Прямоугольник 40"/>
          <p:cNvSpPr/>
          <p:nvPr/>
        </p:nvSpPr>
        <p:spPr>
          <a:xfrm>
            <a:off x="0" y="428625"/>
            <a:ext cx="4214813" cy="6429375"/>
          </a:xfrm>
          <a:prstGeom prst="rect">
            <a:avLst/>
          </a:prstGeom>
        </p:spPr>
        <p:txBody>
          <a:bodyPr>
            <a:spAutoFit/>
          </a:bodyPr>
          <a:lstStyle/>
          <a:p>
            <a:pPr fontAlgn="auto">
              <a:spcBef>
                <a:spcPts val="0"/>
              </a:spcBef>
              <a:spcAft>
                <a:spcPts val="0"/>
              </a:spcAft>
              <a:defRPr/>
            </a:pPr>
            <a:r>
              <a:rPr lang="ru-RU" sz="2000" dirty="0">
                <a:solidFill>
                  <a:srgbClr val="FFFF00"/>
                </a:solidFill>
                <a:latin typeface="Times New Roman" pitchFamily="18" charset="0"/>
                <a:cs typeface="Times New Roman" pitchFamily="18" charset="0"/>
              </a:rPr>
              <a:t>Естественные источники радиации</a:t>
            </a:r>
            <a:r>
              <a:rPr lang="ru-RU" sz="2000" dirty="0">
                <a:solidFill>
                  <a:schemeClr val="bg1"/>
                </a:solidFill>
                <a:latin typeface="Times New Roman" pitchFamily="18" charset="0"/>
                <a:cs typeface="Times New Roman" pitchFamily="18" charset="0"/>
              </a:rPr>
              <a:t>:</a:t>
            </a:r>
          </a:p>
          <a:p>
            <a:pPr marL="457200" indent="-457200" fontAlgn="auto">
              <a:spcBef>
                <a:spcPts val="0"/>
              </a:spcBef>
              <a:spcAft>
                <a:spcPts val="0"/>
              </a:spcAft>
              <a:buFont typeface="Wingdings" pitchFamily="2" charset="2"/>
              <a:buChar char="Ø"/>
              <a:defRPr/>
            </a:pPr>
            <a:r>
              <a:rPr lang="ru-RU" sz="2000" dirty="0">
                <a:solidFill>
                  <a:schemeClr val="bg2"/>
                </a:solidFill>
                <a:latin typeface="Times New Roman" pitchFamily="18" charset="0"/>
                <a:cs typeface="Times New Roman" pitchFamily="18" charset="0"/>
              </a:rPr>
              <a:t>космическим излучением;</a:t>
            </a:r>
          </a:p>
          <a:p>
            <a:pPr marL="457200" indent="-457200" fontAlgn="auto">
              <a:spcBef>
                <a:spcPts val="0"/>
              </a:spcBef>
              <a:spcAft>
                <a:spcPts val="0"/>
              </a:spcAft>
              <a:buFont typeface="Wingdings" pitchFamily="2" charset="2"/>
              <a:buChar char="Ø"/>
              <a:defRPr/>
            </a:pPr>
            <a:r>
              <a:rPr lang="ru-RU" sz="2000" dirty="0">
                <a:solidFill>
                  <a:schemeClr val="bg2"/>
                </a:solidFill>
                <a:latin typeface="Times New Roman" pitchFamily="18" charset="0"/>
                <a:cs typeface="Times New Roman" pitchFamily="18" charset="0"/>
              </a:rPr>
              <a:t>радиоактивными веществами, содержащимися в теле живых организмов;</a:t>
            </a:r>
          </a:p>
          <a:p>
            <a:pPr marL="457200" indent="-457200" fontAlgn="auto">
              <a:spcBef>
                <a:spcPts val="0"/>
              </a:spcBef>
              <a:spcAft>
                <a:spcPts val="0"/>
              </a:spcAft>
              <a:buFont typeface="Wingdings" pitchFamily="2" charset="2"/>
              <a:buChar char="Ø"/>
              <a:defRPr/>
            </a:pPr>
            <a:r>
              <a:rPr lang="ru-RU" sz="2000" dirty="0">
                <a:solidFill>
                  <a:schemeClr val="bg2"/>
                </a:solidFill>
                <a:latin typeface="Times New Roman" pitchFamily="18" charset="0"/>
                <a:cs typeface="Times New Roman" pitchFamily="18" charset="0"/>
              </a:rPr>
              <a:t>радиоактивными веществами, содержащимися в окружающей среде.</a:t>
            </a:r>
          </a:p>
          <a:p>
            <a:pPr marL="457200" indent="-457200" fontAlgn="auto">
              <a:spcBef>
                <a:spcPts val="0"/>
              </a:spcBef>
              <a:spcAft>
                <a:spcPts val="0"/>
              </a:spcAft>
              <a:defRPr/>
            </a:pPr>
            <a:endParaRPr lang="ru-RU" sz="2000" dirty="0">
              <a:solidFill>
                <a:schemeClr val="bg1"/>
              </a:solidFill>
              <a:latin typeface="Times New Roman" pitchFamily="18" charset="0"/>
              <a:cs typeface="Times New Roman" pitchFamily="18" charset="0"/>
            </a:endParaRPr>
          </a:p>
          <a:p>
            <a:pPr fontAlgn="auto">
              <a:spcBef>
                <a:spcPts val="0"/>
              </a:spcBef>
              <a:spcAft>
                <a:spcPts val="0"/>
              </a:spcAft>
              <a:defRPr/>
            </a:pPr>
            <a:r>
              <a:rPr lang="ru-RU" sz="2000" dirty="0">
                <a:solidFill>
                  <a:srgbClr val="FFFF00"/>
                </a:solidFill>
                <a:latin typeface="Times New Roman" pitchFamily="18" charset="0"/>
                <a:cs typeface="Times New Roman" pitchFamily="18" charset="0"/>
              </a:rPr>
              <a:t>Космическое излучение подразделяется на</a:t>
            </a:r>
            <a:r>
              <a:rPr lang="ru-RU" sz="2000" dirty="0">
                <a:solidFill>
                  <a:schemeClr val="bg1"/>
                </a:solidFill>
                <a:latin typeface="Times New Roman" pitchFamily="18" charset="0"/>
                <a:cs typeface="Times New Roman" pitchFamily="18" charset="0"/>
              </a:rPr>
              <a:t>:</a:t>
            </a:r>
          </a:p>
          <a:p>
            <a:pPr marL="457200" indent="-457200" fontAlgn="auto">
              <a:spcBef>
                <a:spcPts val="0"/>
              </a:spcBef>
              <a:spcAft>
                <a:spcPts val="0"/>
              </a:spcAft>
              <a:buFont typeface="Wingdings" pitchFamily="2" charset="2"/>
              <a:buChar char="Ø"/>
              <a:defRPr/>
            </a:pPr>
            <a:r>
              <a:rPr lang="ru-RU" sz="2000" dirty="0">
                <a:solidFill>
                  <a:schemeClr val="bg2"/>
                </a:solidFill>
                <a:latin typeface="Times New Roman" pitchFamily="18" charset="0"/>
                <a:cs typeface="Times New Roman" pitchFamily="18" charset="0"/>
              </a:rPr>
              <a:t>галактическое;</a:t>
            </a:r>
          </a:p>
          <a:p>
            <a:pPr marL="457200" indent="-457200" fontAlgn="auto">
              <a:spcBef>
                <a:spcPts val="0"/>
              </a:spcBef>
              <a:spcAft>
                <a:spcPts val="0"/>
              </a:spcAft>
              <a:buFont typeface="Wingdings" pitchFamily="2" charset="2"/>
              <a:buChar char="Ø"/>
              <a:defRPr/>
            </a:pPr>
            <a:r>
              <a:rPr lang="ru-RU" sz="2000" dirty="0">
                <a:solidFill>
                  <a:schemeClr val="bg2"/>
                </a:solidFill>
                <a:latin typeface="Times New Roman" pitchFamily="18" charset="0"/>
                <a:cs typeface="Times New Roman" pitchFamily="18" charset="0"/>
              </a:rPr>
              <a:t>межгалактическое;</a:t>
            </a:r>
          </a:p>
          <a:p>
            <a:pPr marL="457200" indent="-457200" fontAlgn="auto">
              <a:spcBef>
                <a:spcPts val="0"/>
              </a:spcBef>
              <a:spcAft>
                <a:spcPts val="0"/>
              </a:spcAft>
              <a:buFont typeface="Wingdings" pitchFamily="2" charset="2"/>
              <a:buChar char="Ø"/>
              <a:defRPr/>
            </a:pPr>
            <a:r>
              <a:rPr lang="ru-RU" sz="2000" dirty="0">
                <a:solidFill>
                  <a:schemeClr val="bg2"/>
                </a:solidFill>
                <a:latin typeface="Times New Roman" pitchFamily="18" charset="0"/>
                <a:cs typeface="Times New Roman" pitchFamily="18" charset="0"/>
              </a:rPr>
              <a:t>солнечное.</a:t>
            </a:r>
          </a:p>
          <a:p>
            <a:pPr fontAlgn="auto">
              <a:spcBef>
                <a:spcPts val="0"/>
              </a:spcBef>
              <a:spcAft>
                <a:spcPts val="0"/>
              </a:spcAft>
              <a:defRPr/>
            </a:pPr>
            <a:r>
              <a:rPr lang="ru-RU" sz="2000" dirty="0">
                <a:solidFill>
                  <a:schemeClr val="bg2"/>
                </a:solidFill>
                <a:latin typeface="Times New Roman" pitchFamily="18" charset="0"/>
                <a:cs typeface="Times New Roman" pitchFamily="18" charset="0"/>
              </a:rPr>
              <a:t>А также на:</a:t>
            </a:r>
          </a:p>
          <a:p>
            <a:pPr marL="457200" indent="-457200" fontAlgn="auto">
              <a:spcBef>
                <a:spcPts val="0"/>
              </a:spcBef>
              <a:spcAft>
                <a:spcPts val="0"/>
              </a:spcAft>
              <a:buFont typeface="Wingdings" pitchFamily="2" charset="2"/>
              <a:buChar char="Ø"/>
              <a:defRPr/>
            </a:pPr>
            <a:r>
              <a:rPr lang="ru-RU" sz="2000" dirty="0">
                <a:solidFill>
                  <a:schemeClr val="bg2"/>
                </a:solidFill>
                <a:latin typeface="Times New Roman" pitchFamily="18" charset="0"/>
                <a:cs typeface="Times New Roman" pitchFamily="18" charset="0"/>
              </a:rPr>
              <a:t>первичное космическое излучение преобладает на высотах более 45 км;</a:t>
            </a:r>
          </a:p>
          <a:p>
            <a:pPr marL="457200" indent="-457200" fontAlgn="auto">
              <a:spcBef>
                <a:spcPts val="0"/>
              </a:spcBef>
              <a:spcAft>
                <a:spcPts val="0"/>
              </a:spcAft>
              <a:buFont typeface="Wingdings" pitchFamily="2" charset="2"/>
              <a:buChar char="Ø"/>
              <a:defRPr/>
            </a:pPr>
            <a:r>
              <a:rPr lang="ru-RU" sz="2000" dirty="0">
                <a:solidFill>
                  <a:schemeClr val="bg2"/>
                </a:solidFill>
                <a:latin typeface="Times New Roman" pitchFamily="18" charset="0"/>
                <a:cs typeface="Times New Roman" pitchFamily="18" charset="0"/>
              </a:rPr>
              <a:t>вторичное космическое излучение до 45 км.</a:t>
            </a:r>
          </a:p>
        </p:txBody>
      </p:sp>
      <p:pic>
        <p:nvPicPr>
          <p:cNvPr id="40964" name="Picture 2" descr="kosmos.jpg (7905 bytes)"/>
          <p:cNvPicPr>
            <a:picLocks noChangeAspect="1" noChangeArrowheads="1"/>
          </p:cNvPicPr>
          <p:nvPr/>
        </p:nvPicPr>
        <p:blipFill>
          <a:blip r:embed="rId4"/>
          <a:srcRect/>
          <a:stretch>
            <a:fillRect/>
          </a:stretch>
        </p:blipFill>
        <p:spPr bwMode="auto">
          <a:xfrm>
            <a:off x="3357563" y="3286125"/>
            <a:ext cx="2714625" cy="1954213"/>
          </a:xfrm>
          <a:prstGeom prst="rect">
            <a:avLst/>
          </a:prstGeom>
          <a:noFill/>
          <a:ln w="9525">
            <a:noFill/>
            <a:miter lim="800000"/>
            <a:headEnd/>
            <a:tailEnd/>
          </a:ln>
        </p:spPr>
      </p:pic>
      <p:pic>
        <p:nvPicPr>
          <p:cNvPr id="40965" name="Picture 4" descr="eda.jpg (8095 bytes)"/>
          <p:cNvPicPr>
            <a:picLocks noChangeAspect="1" noChangeArrowheads="1"/>
          </p:cNvPicPr>
          <p:nvPr/>
        </p:nvPicPr>
        <p:blipFill>
          <a:blip r:embed="rId5"/>
          <a:srcRect/>
          <a:stretch>
            <a:fillRect/>
          </a:stretch>
        </p:blipFill>
        <p:spPr bwMode="auto">
          <a:xfrm>
            <a:off x="6429375" y="2786063"/>
            <a:ext cx="2465388" cy="1643062"/>
          </a:xfrm>
          <a:prstGeom prst="rect">
            <a:avLst/>
          </a:prstGeom>
          <a:noFill/>
          <a:ln w="9525">
            <a:noFill/>
            <a:miter lim="800000"/>
            <a:headEnd/>
            <a:tailEnd/>
          </a:ln>
        </p:spPr>
      </p:pic>
      <p:pic>
        <p:nvPicPr>
          <p:cNvPr id="40966" name="Picture 8" descr="http://image053.mylivepage.ru/chunk53/1153499/888/%D0%9F%D1%80%D0%B8%D1%80%D0%BE%D0%B4%D0%B0%20(171).jpg"/>
          <p:cNvPicPr>
            <a:picLocks noChangeAspect="1" noChangeArrowheads="1"/>
          </p:cNvPicPr>
          <p:nvPr/>
        </p:nvPicPr>
        <p:blipFill>
          <a:blip r:embed="rId6"/>
          <a:srcRect/>
          <a:stretch>
            <a:fillRect/>
          </a:stretch>
        </p:blipFill>
        <p:spPr bwMode="auto">
          <a:xfrm>
            <a:off x="4000500" y="1000125"/>
            <a:ext cx="2284413" cy="1714500"/>
          </a:xfrm>
          <a:prstGeom prst="rect">
            <a:avLst/>
          </a:prstGeom>
          <a:noFill/>
          <a:ln w="9525">
            <a:noFill/>
            <a:miter lim="800000"/>
            <a:headEnd/>
            <a:tailEnd/>
          </a:ln>
        </p:spPr>
      </p:pic>
      <p:pic>
        <p:nvPicPr>
          <p:cNvPr id="40967" name="Picture 10" descr=" "/>
          <p:cNvPicPr>
            <a:picLocks noChangeAspect="1" noChangeArrowheads="1"/>
          </p:cNvPicPr>
          <p:nvPr/>
        </p:nvPicPr>
        <p:blipFill>
          <a:blip r:embed="rId7"/>
          <a:srcRect/>
          <a:stretch>
            <a:fillRect/>
          </a:stretch>
        </p:blipFill>
        <p:spPr bwMode="auto">
          <a:xfrm>
            <a:off x="6357938" y="4786313"/>
            <a:ext cx="2546350" cy="1643062"/>
          </a:xfrm>
          <a:prstGeom prst="rect">
            <a:avLst/>
          </a:prstGeom>
          <a:noFill/>
          <a:ln w="9525">
            <a:noFill/>
            <a:miter lim="800000"/>
            <a:headEnd/>
            <a:tailEnd/>
          </a:ln>
        </p:spPr>
      </p:pic>
      <p:pic>
        <p:nvPicPr>
          <p:cNvPr id="40968" name="Picture 12" descr="http://img.gazeta.ru/files1/1053373/samp.jpg"/>
          <p:cNvPicPr>
            <a:picLocks noChangeAspect="1" noChangeArrowheads="1"/>
          </p:cNvPicPr>
          <p:nvPr/>
        </p:nvPicPr>
        <p:blipFill>
          <a:blip r:embed="rId8"/>
          <a:srcRect/>
          <a:stretch>
            <a:fillRect/>
          </a:stretch>
        </p:blipFill>
        <p:spPr bwMode="auto">
          <a:xfrm>
            <a:off x="6715125" y="500063"/>
            <a:ext cx="2143125" cy="1714500"/>
          </a:xfrm>
          <a:prstGeom prst="rect">
            <a:avLst/>
          </a:prstGeom>
          <a:noFill/>
          <a:ln w="9525">
            <a:noFill/>
            <a:miter lim="800000"/>
            <a:headEnd/>
            <a:tailEnd/>
          </a:ln>
        </p:spPr>
      </p:pic>
      <p:sp>
        <p:nvSpPr>
          <p:cNvPr id="10" name="TextBox 9"/>
          <p:cNvSpPr txBox="1">
            <a:spLocks noChangeArrowheads="1"/>
          </p:cNvSpPr>
          <p:nvPr/>
        </p:nvSpPr>
        <p:spPr bwMode="auto">
          <a:xfrm>
            <a:off x="3929058" y="6489700"/>
            <a:ext cx="5078412" cy="368300"/>
          </a:xfrm>
          <a:prstGeom prst="rect">
            <a:avLst/>
          </a:prstGeom>
          <a:solidFill>
            <a:schemeClr val="bg2"/>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rPr>
              <a:t>преп. каф. </a:t>
            </a:r>
            <a:r>
              <a:rPr lang="ru-RU" dirty="0" err="1" smtClean="0">
                <a:solidFill>
                  <a:srgbClr val="000000"/>
                </a:solidFill>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Содержимое 3" descr="Рисунок1.jpg"/>
          <p:cNvPicPr>
            <a:picLocks noGrp="1" noChangeAspect="1"/>
          </p:cNvPicPr>
          <p:nvPr>
            <p:ph idx="1"/>
          </p:nvPr>
        </p:nvPicPr>
        <p:blipFill>
          <a:blip r:embed="rId4">
            <a:lum bright="-68000"/>
          </a:blip>
          <a:stretch>
            <a:fillRect/>
          </a:stretch>
        </p:blipFill>
        <p:spPr>
          <a:xfrm>
            <a:off x="0" y="0"/>
            <a:ext cx="9144000" cy="6858000"/>
          </a:xfrm>
        </p:spPr>
      </p:pic>
      <p:sp>
        <p:nvSpPr>
          <p:cNvPr id="2" name="Заголовок 1"/>
          <p:cNvSpPr>
            <a:spLocks noGrp="1"/>
          </p:cNvSpPr>
          <p:nvPr>
            <p:ph type="title"/>
          </p:nvPr>
        </p:nvSpPr>
        <p:spPr>
          <a:xfrm>
            <a:off x="0" y="0"/>
            <a:ext cx="9144000" cy="500042"/>
          </a:xfrm>
        </p:spPr>
        <p:txBody>
          <a:bodyPr rtlCol="0">
            <a:noAutofit/>
          </a:bodyPr>
          <a:lstStyle/>
          <a:p>
            <a:pPr algn="ctr" eaLnBrk="1" fontAlgn="auto" hangingPunct="1">
              <a:spcAft>
                <a:spcPts val="0"/>
              </a:spcAft>
              <a:defRPr/>
            </a:pPr>
            <a:r>
              <a:rPr lang="ru-RU" sz="3200" dirty="0" smtClean="0">
                <a:solidFill>
                  <a:srgbClr val="FF6600"/>
                </a:solidFill>
                <a:latin typeface="Times New Roman" pitchFamily="18" charset="0"/>
                <a:cs typeface="Times New Roman" pitchFamily="18" charset="0"/>
              </a:rPr>
              <a:t>Космическое излучение</a:t>
            </a:r>
            <a:endParaRPr lang="ru-RU" sz="3200" dirty="0">
              <a:solidFill>
                <a:srgbClr val="FF6600"/>
              </a:solidFill>
              <a:latin typeface="Times New Roman" pitchFamily="18" charset="0"/>
              <a:cs typeface="Times New Roman" pitchFamily="18" charset="0"/>
            </a:endParaRPr>
          </a:p>
        </p:txBody>
      </p:sp>
      <p:graphicFrame>
        <p:nvGraphicFramePr>
          <p:cNvPr id="3074" name="Диаграмма 41"/>
          <p:cNvGraphicFramePr>
            <a:graphicFrameLocks/>
          </p:cNvGraphicFramePr>
          <p:nvPr/>
        </p:nvGraphicFramePr>
        <p:xfrm>
          <a:off x="4429125" y="571500"/>
          <a:ext cx="4714875" cy="2000250"/>
        </p:xfrm>
        <a:graphic>
          <a:graphicData uri="http://schemas.openxmlformats.org/presentationml/2006/ole">
            <p:oleObj spid="_x0000_s36868" r:id="rId5" imgW="4712616" imgH="1999661" progId="Excel.Sheet.8">
              <p:embed/>
            </p:oleObj>
          </a:graphicData>
        </a:graphic>
      </p:graphicFrame>
      <p:sp>
        <p:nvSpPr>
          <p:cNvPr id="3076" name="Прямоугольник 43"/>
          <p:cNvSpPr>
            <a:spLocks noChangeArrowheads="1"/>
          </p:cNvSpPr>
          <p:nvPr/>
        </p:nvSpPr>
        <p:spPr bwMode="auto">
          <a:xfrm>
            <a:off x="0" y="500063"/>
            <a:ext cx="4572000" cy="1938337"/>
          </a:xfrm>
          <a:prstGeom prst="rect">
            <a:avLst/>
          </a:prstGeom>
          <a:noFill/>
          <a:ln w="9525">
            <a:noFill/>
            <a:miter lim="800000"/>
            <a:headEnd/>
            <a:tailEnd/>
          </a:ln>
        </p:spPr>
        <p:txBody>
          <a:bodyPr>
            <a:spAutoFit/>
          </a:bodyPr>
          <a:lstStyle/>
          <a:p>
            <a:pPr algn="just"/>
            <a:r>
              <a:rPr lang="ru-RU" sz="2000" b="1" i="1" dirty="0">
                <a:solidFill>
                  <a:srgbClr val="FFFF00"/>
                </a:solidFill>
                <a:latin typeface="Times New Roman" pitchFamily="18" charset="0"/>
                <a:cs typeface="Times New Roman" pitchFamily="18" charset="0"/>
              </a:rPr>
              <a:t>Галактическое и межгалактическое излучение</a:t>
            </a:r>
            <a:r>
              <a:rPr lang="ru-RU" sz="2000" dirty="0">
                <a:solidFill>
                  <a:srgbClr val="FFFF00"/>
                </a:solidFill>
                <a:latin typeface="Times New Roman" pitchFamily="18" charset="0"/>
                <a:cs typeface="Times New Roman" pitchFamily="18" charset="0"/>
              </a:rPr>
              <a:t> </a:t>
            </a:r>
            <a:r>
              <a:rPr lang="ru-RU" sz="2000" dirty="0">
                <a:solidFill>
                  <a:schemeClr val="bg2"/>
                </a:solidFill>
                <a:latin typeface="Times New Roman" pitchFamily="18" charset="0"/>
                <a:cs typeface="Times New Roman" pitchFamily="18" charset="0"/>
              </a:rPr>
              <a:t>представляет собой поток протонов (92%), альфа-частиц (7%) и ядра лёгких элементов (1%) (литий, азот, кислород, фтор). Энергия галактического излучения 10</a:t>
            </a:r>
            <a:r>
              <a:rPr lang="ru-RU" sz="2000" baseline="30000" dirty="0">
                <a:solidFill>
                  <a:schemeClr val="bg2"/>
                </a:solidFill>
                <a:latin typeface="Times New Roman" pitchFamily="18" charset="0"/>
                <a:cs typeface="Times New Roman" pitchFamily="18" charset="0"/>
              </a:rPr>
              <a:t>16</a:t>
            </a:r>
            <a:r>
              <a:rPr lang="ru-RU" sz="2000" dirty="0">
                <a:solidFill>
                  <a:schemeClr val="bg2"/>
                </a:solidFill>
                <a:latin typeface="Times New Roman" pitchFamily="18" charset="0"/>
                <a:cs typeface="Times New Roman" pitchFamily="18" charset="0"/>
              </a:rPr>
              <a:t>МэВ.</a:t>
            </a:r>
          </a:p>
        </p:txBody>
      </p:sp>
      <p:graphicFrame>
        <p:nvGraphicFramePr>
          <p:cNvPr id="49" name="Схема 48"/>
          <p:cNvGraphicFramePr/>
          <p:nvPr/>
        </p:nvGraphicFramePr>
        <p:xfrm>
          <a:off x="0" y="2500306"/>
          <a:ext cx="9144000" cy="350046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078" name="Прямоугольник 53"/>
          <p:cNvSpPr>
            <a:spLocks noChangeArrowheads="1"/>
          </p:cNvSpPr>
          <p:nvPr/>
        </p:nvSpPr>
        <p:spPr bwMode="auto">
          <a:xfrm>
            <a:off x="0" y="5857892"/>
            <a:ext cx="9144000" cy="708025"/>
          </a:xfrm>
          <a:prstGeom prst="rect">
            <a:avLst/>
          </a:prstGeom>
          <a:noFill/>
          <a:ln w="9525">
            <a:noFill/>
            <a:miter lim="800000"/>
            <a:headEnd/>
            <a:tailEnd/>
          </a:ln>
        </p:spPr>
        <p:txBody>
          <a:bodyPr>
            <a:spAutoFit/>
          </a:bodyPr>
          <a:lstStyle/>
          <a:p>
            <a:r>
              <a:rPr lang="ru-RU" sz="2000" dirty="0">
                <a:solidFill>
                  <a:schemeClr val="bg2"/>
                </a:solidFill>
                <a:latin typeface="Times New Roman" pitchFamily="18" charset="0"/>
                <a:cs typeface="Times New Roman" pitchFamily="18" charset="0"/>
              </a:rPr>
              <a:t>Незначительный вклад в космическое излучение вносят вспышки на солнце, интенсивность которых не превышает 100 МэВ.</a:t>
            </a:r>
          </a:p>
        </p:txBody>
      </p:sp>
      <p:sp>
        <p:nvSpPr>
          <p:cNvPr id="8" name="TextBox 7"/>
          <p:cNvSpPr txBox="1">
            <a:spLocks noChangeArrowheads="1"/>
          </p:cNvSpPr>
          <p:nvPr/>
        </p:nvSpPr>
        <p:spPr bwMode="auto">
          <a:xfrm>
            <a:off x="3929058" y="6489700"/>
            <a:ext cx="5078412" cy="368300"/>
          </a:xfrm>
          <a:prstGeom prst="rect">
            <a:avLst/>
          </a:prstGeom>
          <a:solidFill>
            <a:schemeClr val="bg2"/>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rPr>
              <a:t>преп. каф. </a:t>
            </a:r>
            <a:r>
              <a:rPr lang="ru-RU" dirty="0" err="1" smtClean="0">
                <a:solidFill>
                  <a:srgbClr val="000000"/>
                </a:solidFill>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Содержимое 3" descr="Рисунок1.jpg"/>
          <p:cNvPicPr>
            <a:picLocks noChangeAspect="1"/>
          </p:cNvPicPr>
          <p:nvPr/>
        </p:nvPicPr>
        <p:blipFill>
          <a:blip r:embed="rId4">
            <a:lum bright="-68000"/>
          </a:blip>
          <a:stretch>
            <a:fillRect/>
          </a:stretch>
        </p:blipFill>
        <p:spPr>
          <a:xfrm>
            <a:off x="0" y="0"/>
            <a:ext cx="9144000" cy="6858000"/>
          </a:xfrm>
          <a:prstGeom prst="rect">
            <a:avLst/>
          </a:prstGeom>
        </p:spPr>
      </p:pic>
      <p:sp>
        <p:nvSpPr>
          <p:cNvPr id="2" name="Заголовок 1"/>
          <p:cNvSpPr>
            <a:spLocks noGrp="1"/>
          </p:cNvSpPr>
          <p:nvPr>
            <p:ph type="title"/>
          </p:nvPr>
        </p:nvSpPr>
        <p:spPr>
          <a:xfrm>
            <a:off x="0" y="0"/>
            <a:ext cx="9144000" cy="500042"/>
          </a:xfrm>
        </p:spPr>
        <p:txBody>
          <a:bodyPr rtlCol="0">
            <a:noAutofit/>
          </a:bodyPr>
          <a:lstStyle/>
          <a:p>
            <a:pPr algn="ctr" eaLnBrk="1" fontAlgn="auto" hangingPunct="1">
              <a:spcAft>
                <a:spcPts val="0"/>
              </a:spcAft>
              <a:defRPr/>
            </a:pPr>
            <a:r>
              <a:rPr lang="ru-RU" sz="3200" dirty="0" smtClean="0">
                <a:solidFill>
                  <a:srgbClr val="FF6600"/>
                </a:solidFill>
                <a:latin typeface="Times New Roman" pitchFamily="18" charset="0"/>
                <a:cs typeface="Times New Roman" pitchFamily="18" charset="0"/>
              </a:rPr>
              <a:t>Земное излучение</a:t>
            </a:r>
            <a:endParaRPr lang="ru-RU" sz="3200" dirty="0">
              <a:solidFill>
                <a:srgbClr val="FF6600"/>
              </a:solidFill>
              <a:latin typeface="Times New Roman" pitchFamily="18" charset="0"/>
              <a:cs typeface="Times New Roman" pitchFamily="18" charset="0"/>
            </a:endParaRPr>
          </a:p>
        </p:txBody>
      </p:sp>
      <p:sp>
        <p:nvSpPr>
          <p:cNvPr id="4100" name="Прямоугольник 40"/>
          <p:cNvSpPr>
            <a:spLocks noChangeArrowheads="1"/>
          </p:cNvSpPr>
          <p:nvPr/>
        </p:nvSpPr>
        <p:spPr bwMode="auto">
          <a:xfrm>
            <a:off x="0" y="428625"/>
            <a:ext cx="9144000" cy="1631950"/>
          </a:xfrm>
          <a:prstGeom prst="rect">
            <a:avLst/>
          </a:prstGeom>
          <a:noFill/>
          <a:ln w="9525">
            <a:noFill/>
            <a:miter lim="800000"/>
            <a:headEnd/>
            <a:tailEnd/>
          </a:ln>
        </p:spPr>
        <p:txBody>
          <a:bodyPr>
            <a:spAutoFit/>
          </a:bodyPr>
          <a:lstStyle/>
          <a:p>
            <a:pPr algn="just"/>
            <a:r>
              <a:rPr lang="ru-RU" sz="2000" dirty="0">
                <a:solidFill>
                  <a:schemeClr val="bg2"/>
                </a:solidFill>
                <a:latin typeface="Times New Roman" pitchFamily="18" charset="0"/>
                <a:cs typeface="Times New Roman" pitchFamily="18" charset="0"/>
              </a:rPr>
              <a:t>Радионуклиды земного происхождения относятся к элементам средней части таблицы Менделеева и к радиоактивным веществам тяжёлых элементов. В средней части таблицы Менделеева находятся 12 радионуклидов, основными из которых являются</a:t>
            </a:r>
            <a:r>
              <a:rPr lang="ru-RU" sz="2000" dirty="0">
                <a:solidFill>
                  <a:schemeClr val="bg1"/>
                </a:solidFill>
                <a:latin typeface="Times New Roman" pitchFamily="18" charset="0"/>
                <a:cs typeface="Times New Roman" pitchFamily="18" charset="0"/>
              </a:rPr>
              <a:t> </a:t>
            </a:r>
            <a:r>
              <a:rPr lang="ru-RU" sz="2000" dirty="0">
                <a:solidFill>
                  <a:srgbClr val="FFFF00"/>
                </a:solidFill>
                <a:latin typeface="Times New Roman" pitchFamily="18" charset="0"/>
                <a:cs typeface="Times New Roman" pitchFamily="18" charset="0"/>
              </a:rPr>
              <a:t>калий-40</a:t>
            </a:r>
            <a:r>
              <a:rPr lang="ru-RU" sz="2000" dirty="0">
                <a:solidFill>
                  <a:schemeClr val="bg1"/>
                </a:solidFill>
                <a:latin typeface="Times New Roman" pitchFamily="18" charset="0"/>
                <a:cs typeface="Times New Roman" pitchFamily="18" charset="0"/>
              </a:rPr>
              <a:t> </a:t>
            </a:r>
            <a:r>
              <a:rPr lang="ru-RU" sz="2000" dirty="0">
                <a:solidFill>
                  <a:schemeClr val="bg2"/>
                </a:solidFill>
                <a:latin typeface="Times New Roman" pitchFamily="18" charset="0"/>
                <a:cs typeface="Times New Roman" pitchFamily="18" charset="0"/>
              </a:rPr>
              <a:t>и</a:t>
            </a:r>
            <a:r>
              <a:rPr lang="ru-RU" sz="2000" dirty="0">
                <a:solidFill>
                  <a:schemeClr val="bg1"/>
                </a:solidFill>
                <a:latin typeface="Times New Roman" pitchFamily="18" charset="0"/>
                <a:cs typeface="Times New Roman" pitchFamily="18" charset="0"/>
              </a:rPr>
              <a:t> </a:t>
            </a:r>
            <a:r>
              <a:rPr lang="ru-RU" sz="2000" dirty="0">
                <a:solidFill>
                  <a:srgbClr val="FFFF00"/>
                </a:solidFill>
                <a:latin typeface="Times New Roman" pitchFamily="18" charset="0"/>
                <a:cs typeface="Times New Roman" pitchFamily="18" charset="0"/>
              </a:rPr>
              <a:t>рубидий-87</a:t>
            </a:r>
            <a:r>
              <a:rPr lang="ru-RU" sz="2000" dirty="0">
                <a:solidFill>
                  <a:schemeClr val="bg2"/>
                </a:solidFill>
                <a:latin typeface="Times New Roman" pitchFamily="18" charset="0"/>
                <a:cs typeface="Times New Roman" pitchFamily="18" charset="0"/>
              </a:rPr>
              <a:t>, которые могут оказать существенное влияние на здоровье человека т.к. являются элементами биологической ткани.</a:t>
            </a:r>
          </a:p>
        </p:txBody>
      </p:sp>
      <p:graphicFrame>
        <p:nvGraphicFramePr>
          <p:cNvPr id="4098" name="Диаграмма 35"/>
          <p:cNvGraphicFramePr>
            <a:graphicFrameLocks/>
          </p:cNvGraphicFramePr>
          <p:nvPr/>
        </p:nvGraphicFramePr>
        <p:xfrm>
          <a:off x="3000375" y="2071688"/>
          <a:ext cx="6143625" cy="2603500"/>
        </p:xfrm>
        <a:graphic>
          <a:graphicData uri="http://schemas.openxmlformats.org/presentationml/2006/ole">
            <p:oleObj spid="_x0000_s38916" r:id="rId5" imgW="6145301" imgH="2603218" progId="Excel.Sheet.8">
              <p:embed/>
            </p:oleObj>
          </a:graphicData>
        </a:graphic>
      </p:graphicFrame>
      <p:sp>
        <p:nvSpPr>
          <p:cNvPr id="4101" name="Прямоугольник 37"/>
          <p:cNvSpPr>
            <a:spLocks noChangeArrowheads="1"/>
          </p:cNvSpPr>
          <p:nvPr/>
        </p:nvSpPr>
        <p:spPr bwMode="auto">
          <a:xfrm>
            <a:off x="0" y="2066925"/>
            <a:ext cx="3071813" cy="2862263"/>
          </a:xfrm>
          <a:prstGeom prst="rect">
            <a:avLst/>
          </a:prstGeom>
          <a:noFill/>
          <a:ln w="9525">
            <a:noFill/>
            <a:miter lim="800000"/>
            <a:headEnd/>
            <a:tailEnd/>
          </a:ln>
        </p:spPr>
        <p:txBody>
          <a:bodyPr>
            <a:spAutoFit/>
          </a:bodyPr>
          <a:lstStyle/>
          <a:p>
            <a:pPr algn="just"/>
            <a:r>
              <a:rPr lang="ru-RU" sz="2000" dirty="0">
                <a:solidFill>
                  <a:schemeClr val="bg2"/>
                </a:solidFill>
                <a:latin typeface="Times New Roman" pitchFamily="18" charset="0"/>
                <a:cs typeface="Times New Roman" pitchFamily="18" charset="0"/>
              </a:rPr>
              <a:t>К тяжёлым элементам следует отнести </a:t>
            </a:r>
            <a:r>
              <a:rPr lang="ru-RU" sz="2000" dirty="0">
                <a:solidFill>
                  <a:srgbClr val="FFFF00"/>
                </a:solidFill>
                <a:latin typeface="Times New Roman" pitchFamily="18" charset="0"/>
                <a:cs typeface="Times New Roman" pitchFamily="18" charset="0"/>
              </a:rPr>
              <a:t>уран-235</a:t>
            </a:r>
            <a:r>
              <a:rPr lang="ru-RU" sz="2000" dirty="0">
                <a:solidFill>
                  <a:schemeClr val="bg1"/>
                </a:solidFill>
                <a:latin typeface="Times New Roman" pitchFamily="18" charset="0"/>
                <a:cs typeface="Times New Roman" pitchFamily="18" charset="0"/>
              </a:rPr>
              <a:t>, </a:t>
            </a:r>
            <a:r>
              <a:rPr lang="ru-RU" sz="2000" dirty="0">
                <a:solidFill>
                  <a:srgbClr val="FFFF00"/>
                </a:solidFill>
                <a:latin typeface="Times New Roman" pitchFamily="18" charset="0"/>
                <a:cs typeface="Times New Roman" pitchFamily="18" charset="0"/>
              </a:rPr>
              <a:t>уран-238</a:t>
            </a:r>
            <a:r>
              <a:rPr lang="ru-RU" sz="2000" dirty="0">
                <a:solidFill>
                  <a:schemeClr val="bg1"/>
                </a:solidFill>
                <a:latin typeface="Times New Roman" pitchFamily="18" charset="0"/>
                <a:cs typeface="Times New Roman" pitchFamily="18" charset="0"/>
              </a:rPr>
              <a:t> </a:t>
            </a:r>
            <a:r>
              <a:rPr lang="ru-RU" sz="2000" dirty="0">
                <a:solidFill>
                  <a:schemeClr val="bg2"/>
                </a:solidFill>
                <a:latin typeface="Times New Roman" pitchFamily="18" charset="0"/>
                <a:cs typeface="Times New Roman" pitchFamily="18" charset="0"/>
              </a:rPr>
              <a:t>и</a:t>
            </a:r>
            <a:r>
              <a:rPr lang="ru-RU" sz="2000" dirty="0">
                <a:solidFill>
                  <a:schemeClr val="bg1"/>
                </a:solidFill>
                <a:latin typeface="Times New Roman" pitchFamily="18" charset="0"/>
                <a:cs typeface="Times New Roman" pitchFamily="18" charset="0"/>
              </a:rPr>
              <a:t> </a:t>
            </a:r>
            <a:r>
              <a:rPr lang="ru-RU" sz="2000" dirty="0">
                <a:solidFill>
                  <a:srgbClr val="FFFF00"/>
                </a:solidFill>
                <a:latin typeface="Times New Roman" pitchFamily="18" charset="0"/>
                <a:cs typeface="Times New Roman" pitchFamily="18" charset="0"/>
              </a:rPr>
              <a:t>торий-232</a:t>
            </a:r>
            <a:r>
              <a:rPr lang="ru-RU" sz="2000" dirty="0">
                <a:solidFill>
                  <a:schemeClr val="bg1"/>
                </a:solidFill>
                <a:latin typeface="Times New Roman" pitchFamily="18" charset="0"/>
                <a:cs typeface="Times New Roman" pitchFamily="18" charset="0"/>
              </a:rPr>
              <a:t>, </a:t>
            </a:r>
            <a:r>
              <a:rPr lang="ru-RU" sz="2000" dirty="0">
                <a:solidFill>
                  <a:schemeClr val="bg2"/>
                </a:solidFill>
                <a:latin typeface="Times New Roman" pitchFamily="18" charset="0"/>
                <a:cs typeface="Times New Roman" pitchFamily="18" charset="0"/>
              </a:rPr>
              <a:t>конечным продуктом распада которых является газ</a:t>
            </a:r>
            <a:r>
              <a:rPr lang="ru-RU" sz="2000" dirty="0">
                <a:solidFill>
                  <a:schemeClr val="bg1"/>
                </a:solidFill>
                <a:latin typeface="Times New Roman" pitchFamily="18" charset="0"/>
                <a:cs typeface="Times New Roman" pitchFamily="18" charset="0"/>
              </a:rPr>
              <a:t> </a:t>
            </a:r>
            <a:r>
              <a:rPr lang="ru-RU" sz="2000" dirty="0">
                <a:solidFill>
                  <a:srgbClr val="FFFF00"/>
                </a:solidFill>
                <a:latin typeface="Times New Roman" pitchFamily="18" charset="0"/>
                <a:cs typeface="Times New Roman" pitchFamily="18" charset="0"/>
              </a:rPr>
              <a:t>радон</a:t>
            </a:r>
            <a:r>
              <a:rPr lang="ru-RU" sz="2000" dirty="0">
                <a:solidFill>
                  <a:schemeClr val="bg1"/>
                </a:solidFill>
                <a:latin typeface="Times New Roman" pitchFamily="18" charset="0"/>
                <a:cs typeface="Times New Roman" pitchFamily="18" charset="0"/>
              </a:rPr>
              <a:t>. </a:t>
            </a:r>
            <a:r>
              <a:rPr lang="ru-RU" sz="2000" dirty="0">
                <a:solidFill>
                  <a:schemeClr val="bg2"/>
                </a:solidFill>
                <a:latin typeface="Times New Roman" pitchFamily="18" charset="0"/>
                <a:cs typeface="Times New Roman" pitchFamily="18" charset="0"/>
              </a:rPr>
              <a:t>Человек 54% земной радиации получает именно от излучения радона.</a:t>
            </a:r>
          </a:p>
        </p:txBody>
      </p:sp>
      <p:sp>
        <p:nvSpPr>
          <p:cNvPr id="39" name="Прямоугольник 38"/>
          <p:cNvSpPr/>
          <p:nvPr/>
        </p:nvSpPr>
        <p:spPr>
          <a:xfrm>
            <a:off x="0" y="4919663"/>
            <a:ext cx="9144000" cy="1938337"/>
          </a:xfrm>
          <a:prstGeom prst="rect">
            <a:avLst/>
          </a:prstGeom>
        </p:spPr>
        <p:txBody>
          <a:bodyPr>
            <a:spAutoFit/>
          </a:bodyPr>
          <a:lstStyle/>
          <a:p>
            <a:pPr fontAlgn="auto">
              <a:spcBef>
                <a:spcPts val="0"/>
              </a:spcBef>
              <a:spcAft>
                <a:spcPts val="0"/>
              </a:spcAft>
              <a:defRPr/>
            </a:pPr>
            <a:r>
              <a:rPr lang="ru-RU" sz="2000" dirty="0">
                <a:solidFill>
                  <a:srgbClr val="FFFF00"/>
                </a:solidFill>
                <a:latin typeface="Times New Roman" pitchFamily="18" charset="0"/>
                <a:cs typeface="Times New Roman" pitchFamily="18" charset="0"/>
              </a:rPr>
              <a:t>Для уменьшения воздействия радона на организм человека необходимо</a:t>
            </a:r>
            <a:r>
              <a:rPr lang="ru-RU" sz="2000" dirty="0">
                <a:solidFill>
                  <a:srgbClr val="FFFFFF"/>
                </a:solidFill>
                <a:latin typeface="Times New Roman" pitchFamily="18" charset="0"/>
                <a:cs typeface="Times New Roman" pitchFamily="18" charset="0"/>
              </a:rPr>
              <a:t>:</a:t>
            </a:r>
          </a:p>
          <a:p>
            <a:pPr marL="342900" indent="-342900" fontAlgn="auto">
              <a:spcBef>
                <a:spcPts val="0"/>
              </a:spcBef>
              <a:spcAft>
                <a:spcPts val="0"/>
              </a:spcAft>
              <a:buFont typeface="Wingdings" pitchFamily="2" charset="2"/>
              <a:buChar char="Ø"/>
              <a:defRPr/>
            </a:pPr>
            <a:r>
              <a:rPr lang="ru-RU" sz="2000" dirty="0">
                <a:solidFill>
                  <a:srgbClr val="FFFFFF"/>
                </a:solidFill>
                <a:latin typeface="Times New Roman" pitchFamily="18" charset="0"/>
                <a:cs typeface="Times New Roman" pitchFamily="18" charset="0"/>
              </a:rPr>
              <a:t>Проветривать помещение не менее 5 часов в сутки.</a:t>
            </a:r>
          </a:p>
          <a:p>
            <a:pPr marL="342900" indent="-342900" fontAlgn="auto">
              <a:spcBef>
                <a:spcPts val="0"/>
              </a:spcBef>
              <a:spcAft>
                <a:spcPts val="0"/>
              </a:spcAft>
              <a:buFont typeface="Wingdings" pitchFamily="2" charset="2"/>
              <a:buChar char="Ø"/>
              <a:defRPr/>
            </a:pPr>
            <a:r>
              <a:rPr lang="ru-RU" sz="2000" dirty="0">
                <a:solidFill>
                  <a:srgbClr val="FFFFFF"/>
                </a:solidFill>
                <a:latin typeface="Times New Roman" pitchFamily="18" charset="0"/>
                <a:cs typeface="Times New Roman" pitchFamily="18" charset="0"/>
              </a:rPr>
              <a:t>Во время приготовления пищи необходимо на несколько минут приоткрывать крышки в посуде.</a:t>
            </a:r>
          </a:p>
          <a:p>
            <a:pPr marL="342900" indent="-342900" fontAlgn="auto">
              <a:spcBef>
                <a:spcPts val="0"/>
              </a:spcBef>
              <a:spcAft>
                <a:spcPts val="0"/>
              </a:spcAft>
              <a:buFont typeface="Wingdings" pitchFamily="2" charset="2"/>
              <a:buChar char="Ø"/>
              <a:defRPr/>
            </a:pPr>
            <a:r>
              <a:rPr lang="ru-RU" sz="2000" dirty="0">
                <a:solidFill>
                  <a:srgbClr val="FFFFFF"/>
                </a:solidFill>
                <a:latin typeface="Times New Roman" pitchFamily="18" charset="0"/>
                <a:cs typeface="Times New Roman" pitchFamily="18" charset="0"/>
              </a:rPr>
              <a:t>Т.к. радон содержится в стройматериалах, то рекомендуется стены обклеивать обоями или красить.</a:t>
            </a:r>
          </a:p>
        </p:txBody>
      </p:sp>
      <p:sp>
        <p:nvSpPr>
          <p:cNvPr id="8" name="TextBox 7"/>
          <p:cNvSpPr txBox="1">
            <a:spLocks noChangeArrowheads="1"/>
          </p:cNvSpPr>
          <p:nvPr/>
        </p:nvSpPr>
        <p:spPr bwMode="auto">
          <a:xfrm>
            <a:off x="3929058" y="6489700"/>
            <a:ext cx="5078412" cy="368300"/>
          </a:xfrm>
          <a:prstGeom prst="rect">
            <a:avLst/>
          </a:prstGeom>
          <a:solidFill>
            <a:schemeClr val="bg2"/>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rPr>
              <a:t>преп. каф. </a:t>
            </a:r>
            <a:r>
              <a:rPr lang="ru-RU" dirty="0" err="1" smtClean="0">
                <a:solidFill>
                  <a:srgbClr val="000000"/>
                </a:solidFill>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Содержимое 3" descr="Рисунок1.jpg"/>
          <p:cNvPicPr>
            <a:picLocks noChangeAspect="1"/>
          </p:cNvPicPr>
          <p:nvPr/>
        </p:nvPicPr>
        <p:blipFill>
          <a:blip r:embed="rId3">
            <a:lum bright="-68000"/>
          </a:blip>
          <a:stretch>
            <a:fillRect/>
          </a:stretch>
        </p:blipFill>
        <p:spPr>
          <a:xfrm>
            <a:off x="0" y="0"/>
            <a:ext cx="9144000" cy="6858000"/>
          </a:xfrm>
          <a:prstGeom prst="rect">
            <a:avLst/>
          </a:prstGeom>
        </p:spPr>
      </p:pic>
      <p:sp>
        <p:nvSpPr>
          <p:cNvPr id="44" name="Прямоугольник 43"/>
          <p:cNvSpPr/>
          <p:nvPr/>
        </p:nvSpPr>
        <p:spPr>
          <a:xfrm>
            <a:off x="0" y="428604"/>
            <a:ext cx="9144000" cy="6232525"/>
          </a:xfrm>
          <a:prstGeom prst="rect">
            <a:avLst/>
          </a:prstGeom>
        </p:spPr>
        <p:txBody>
          <a:bodyPr>
            <a:spAutoFit/>
          </a:bodyPr>
          <a:lstStyle/>
          <a:p>
            <a:pPr marL="342900" indent="-342900" fontAlgn="auto">
              <a:spcBef>
                <a:spcPts val="0"/>
              </a:spcBef>
              <a:spcAft>
                <a:spcPts val="0"/>
              </a:spcAft>
              <a:buFont typeface="Wingdings" pitchFamily="2" charset="2"/>
              <a:buChar char="Ø"/>
              <a:defRPr/>
            </a:pPr>
            <a:r>
              <a:rPr lang="ru-RU" sz="1900" dirty="0">
                <a:solidFill>
                  <a:srgbClr val="FFFFFF"/>
                </a:solidFill>
                <a:latin typeface="Times New Roman" pitchFamily="18" charset="0"/>
                <a:cs typeface="Times New Roman" pitchFamily="18" charset="0"/>
              </a:rPr>
              <a:t>тепловые электростанции;</a:t>
            </a:r>
          </a:p>
          <a:p>
            <a:pPr marL="342900" indent="-342900" fontAlgn="auto">
              <a:spcBef>
                <a:spcPts val="0"/>
              </a:spcBef>
              <a:spcAft>
                <a:spcPts val="0"/>
              </a:spcAft>
              <a:buFont typeface="Wingdings" pitchFamily="2" charset="2"/>
              <a:buChar char="Ø"/>
              <a:defRPr/>
            </a:pPr>
            <a:r>
              <a:rPr lang="ru-RU" sz="1900" dirty="0">
                <a:solidFill>
                  <a:srgbClr val="FFFFFF"/>
                </a:solidFill>
                <a:latin typeface="Times New Roman" pitchFamily="18" charset="0"/>
                <a:cs typeface="Times New Roman" pitchFamily="18" charset="0"/>
              </a:rPr>
              <a:t>склады удобрений, имеющие повышенное содержание уранового и ториевого происхождения;</a:t>
            </a:r>
          </a:p>
          <a:p>
            <a:pPr marL="342900" indent="-342900" fontAlgn="auto">
              <a:spcBef>
                <a:spcPts val="0"/>
              </a:spcBef>
              <a:spcAft>
                <a:spcPts val="0"/>
              </a:spcAft>
              <a:buFont typeface="Wingdings" pitchFamily="2" charset="2"/>
              <a:buChar char="Ø"/>
              <a:defRPr/>
            </a:pPr>
            <a:r>
              <a:rPr lang="ru-RU" sz="1900" dirty="0">
                <a:solidFill>
                  <a:srgbClr val="FFFFFF"/>
                </a:solidFill>
                <a:latin typeface="Times New Roman" pitchFamily="18" charset="0"/>
                <a:cs typeface="Times New Roman" pitchFamily="18" charset="0"/>
              </a:rPr>
              <a:t>часы и компасы со светящимися циферблатами;</a:t>
            </a:r>
          </a:p>
          <a:p>
            <a:pPr marL="342900" indent="-342900" fontAlgn="auto">
              <a:spcBef>
                <a:spcPts val="0"/>
              </a:spcBef>
              <a:spcAft>
                <a:spcPts val="0"/>
              </a:spcAft>
              <a:buFont typeface="Wingdings" pitchFamily="2" charset="2"/>
              <a:buChar char="Ø"/>
              <a:defRPr/>
            </a:pPr>
            <a:r>
              <a:rPr lang="ru-RU" sz="1900" dirty="0">
                <a:solidFill>
                  <a:srgbClr val="FFFFFF"/>
                </a:solidFill>
                <a:latin typeface="Times New Roman" pitchFamily="18" charset="0"/>
                <a:cs typeface="Times New Roman" pitchFamily="18" charset="0"/>
              </a:rPr>
              <a:t>цветные телевизоры и дисплеи компьютеров;</a:t>
            </a:r>
          </a:p>
          <a:p>
            <a:pPr marL="342900" indent="-342900" fontAlgn="auto">
              <a:spcBef>
                <a:spcPts val="0"/>
              </a:spcBef>
              <a:spcAft>
                <a:spcPts val="0"/>
              </a:spcAft>
              <a:buFont typeface="Wingdings" pitchFamily="2" charset="2"/>
              <a:buChar char="Ø"/>
              <a:defRPr/>
            </a:pPr>
            <a:r>
              <a:rPr lang="ru-RU" sz="1900" dirty="0">
                <a:solidFill>
                  <a:srgbClr val="FFFFFF"/>
                </a:solidFill>
                <a:latin typeface="Times New Roman" pitchFamily="18" charset="0"/>
                <a:cs typeface="Times New Roman" pitchFamily="18" charset="0"/>
              </a:rPr>
              <a:t>пожарные дымовые извещатели;</a:t>
            </a:r>
          </a:p>
          <a:p>
            <a:pPr marL="342900" indent="-342900" fontAlgn="auto">
              <a:spcBef>
                <a:spcPts val="0"/>
              </a:spcBef>
              <a:spcAft>
                <a:spcPts val="0"/>
              </a:spcAft>
              <a:buFont typeface="Wingdings" pitchFamily="2" charset="2"/>
              <a:buChar char="Ø"/>
              <a:defRPr/>
            </a:pPr>
            <a:r>
              <a:rPr lang="ru-RU" sz="1900" dirty="0">
                <a:solidFill>
                  <a:srgbClr val="FFFFFF"/>
                </a:solidFill>
                <a:latin typeface="Times New Roman" pitchFamily="18" charset="0"/>
                <a:cs typeface="Times New Roman" pitchFamily="18" charset="0"/>
              </a:rPr>
              <a:t>краски, с повышенным содержанием урана;</a:t>
            </a:r>
          </a:p>
          <a:p>
            <a:pPr marL="342900" indent="-342900" fontAlgn="auto">
              <a:spcBef>
                <a:spcPts val="0"/>
              </a:spcBef>
              <a:spcAft>
                <a:spcPts val="0"/>
              </a:spcAft>
              <a:buFont typeface="Wingdings" pitchFamily="2" charset="2"/>
              <a:buChar char="Ø"/>
              <a:defRPr/>
            </a:pPr>
            <a:r>
              <a:rPr lang="ru-RU" sz="1900" dirty="0">
                <a:solidFill>
                  <a:srgbClr val="FFFFFF"/>
                </a:solidFill>
                <a:latin typeface="Times New Roman" pitchFamily="18" charset="0"/>
                <a:cs typeface="Times New Roman" pitchFamily="18" charset="0"/>
              </a:rPr>
              <a:t>рентгеновские установки для проверки багажа;</a:t>
            </a:r>
          </a:p>
          <a:p>
            <a:pPr marL="342900" indent="-342900" fontAlgn="auto">
              <a:spcBef>
                <a:spcPts val="0"/>
              </a:spcBef>
              <a:spcAft>
                <a:spcPts val="0"/>
              </a:spcAft>
              <a:buFont typeface="Wingdings" pitchFamily="2" charset="2"/>
              <a:buChar char="Ø"/>
              <a:defRPr/>
            </a:pPr>
            <a:r>
              <a:rPr lang="ru-RU" sz="1900" dirty="0">
                <a:solidFill>
                  <a:srgbClr val="FFFFFF"/>
                </a:solidFill>
                <a:latin typeface="Times New Roman" pitchFamily="18" charset="0"/>
                <a:cs typeface="Times New Roman" pitchFamily="18" charset="0"/>
              </a:rPr>
              <a:t>установки для контроля качества и структуры сплавов;</a:t>
            </a:r>
          </a:p>
          <a:p>
            <a:pPr marL="342900" indent="-342900" fontAlgn="auto">
              <a:spcBef>
                <a:spcPts val="0"/>
              </a:spcBef>
              <a:spcAft>
                <a:spcPts val="0"/>
              </a:spcAft>
              <a:buFont typeface="Wingdings" pitchFamily="2" charset="2"/>
              <a:buChar char="Ø"/>
              <a:defRPr/>
            </a:pPr>
            <a:r>
              <a:rPr lang="ru-RU" sz="1900" dirty="0">
                <a:solidFill>
                  <a:srgbClr val="FFFFFF"/>
                </a:solidFill>
                <a:latin typeface="Times New Roman" pitchFamily="18" charset="0"/>
                <a:cs typeface="Times New Roman" pitchFamily="18" charset="0"/>
              </a:rPr>
              <a:t>установки для холодной стерилизации перевязочного материала и инструментов;</a:t>
            </a:r>
          </a:p>
          <a:p>
            <a:pPr marL="342900" indent="-342900" fontAlgn="auto">
              <a:spcBef>
                <a:spcPts val="0"/>
              </a:spcBef>
              <a:spcAft>
                <a:spcPts val="0"/>
              </a:spcAft>
              <a:buFont typeface="Wingdings" pitchFamily="2" charset="2"/>
              <a:buChar char="Ø"/>
              <a:defRPr/>
            </a:pPr>
            <a:r>
              <a:rPr lang="ru-RU" sz="1900" dirty="0">
                <a:solidFill>
                  <a:srgbClr val="FFFFFF"/>
                </a:solidFill>
                <a:latin typeface="Times New Roman" pitchFamily="18" charset="0"/>
                <a:cs typeface="Times New Roman" pitchFamily="18" charset="0"/>
              </a:rPr>
              <a:t>рентгеновские установки для диагностики заболеваний человека;</a:t>
            </a:r>
          </a:p>
          <a:p>
            <a:pPr marL="342900" indent="-342900" fontAlgn="auto">
              <a:spcBef>
                <a:spcPts val="0"/>
              </a:spcBef>
              <a:spcAft>
                <a:spcPts val="0"/>
              </a:spcAft>
              <a:buFont typeface="Wingdings" pitchFamily="2" charset="2"/>
              <a:buChar char="Ø"/>
              <a:defRPr/>
            </a:pPr>
            <a:r>
              <a:rPr lang="ru-RU" sz="1900" dirty="0">
                <a:solidFill>
                  <a:srgbClr val="FFFFFF"/>
                </a:solidFill>
                <a:latin typeface="Times New Roman" pitchFamily="18" charset="0"/>
                <a:cs typeface="Times New Roman" pitchFamily="18" charset="0"/>
              </a:rPr>
              <a:t>установки для облучения автомобильных шин с целью увеличения срока их службы;</a:t>
            </a:r>
          </a:p>
          <a:p>
            <a:pPr marL="342900" indent="-342900" fontAlgn="auto">
              <a:spcBef>
                <a:spcPts val="0"/>
              </a:spcBef>
              <a:spcAft>
                <a:spcPts val="0"/>
              </a:spcAft>
              <a:buFont typeface="Wingdings" pitchFamily="2" charset="2"/>
              <a:buChar char="Ø"/>
              <a:defRPr/>
            </a:pPr>
            <a:r>
              <a:rPr lang="ru-RU" sz="1900" dirty="0">
                <a:solidFill>
                  <a:srgbClr val="FFFFFF"/>
                </a:solidFill>
                <a:latin typeface="Times New Roman" pitchFamily="18" charset="0"/>
                <a:cs typeface="Times New Roman" pitchFamily="18" charset="0"/>
              </a:rPr>
              <a:t>приборы для поиска полезных ископаемых;</a:t>
            </a:r>
          </a:p>
          <a:p>
            <a:pPr marL="342900" indent="-342900" fontAlgn="auto">
              <a:spcBef>
                <a:spcPts val="0"/>
              </a:spcBef>
              <a:spcAft>
                <a:spcPts val="0"/>
              </a:spcAft>
              <a:buFont typeface="Wingdings" pitchFamily="2" charset="2"/>
              <a:buChar char="Ø"/>
              <a:defRPr/>
            </a:pPr>
            <a:r>
              <a:rPr lang="ru-RU" sz="1900" dirty="0">
                <a:solidFill>
                  <a:srgbClr val="FFFFFF"/>
                </a:solidFill>
                <a:latin typeface="Times New Roman" pitchFamily="18" charset="0"/>
                <a:cs typeface="Times New Roman" pitchFamily="18" charset="0"/>
              </a:rPr>
              <a:t>приборы для измерения износа деталей;</a:t>
            </a:r>
          </a:p>
          <a:p>
            <a:pPr marL="342900" indent="-342900" fontAlgn="auto">
              <a:spcBef>
                <a:spcPts val="0"/>
              </a:spcBef>
              <a:spcAft>
                <a:spcPts val="0"/>
              </a:spcAft>
              <a:buFont typeface="Wingdings" pitchFamily="2" charset="2"/>
              <a:buChar char="Ø"/>
              <a:defRPr/>
            </a:pPr>
            <a:r>
              <a:rPr lang="ru-RU" sz="1900" dirty="0">
                <a:solidFill>
                  <a:srgbClr val="FFFFFF"/>
                </a:solidFill>
                <a:latin typeface="Times New Roman" pitchFamily="18" charset="0"/>
                <a:cs typeface="Times New Roman" pitchFamily="18" charset="0"/>
              </a:rPr>
              <a:t>установки для контроля толщины изделий;</a:t>
            </a:r>
          </a:p>
          <a:p>
            <a:pPr marL="342900" indent="-342900" fontAlgn="auto">
              <a:spcBef>
                <a:spcPts val="0"/>
              </a:spcBef>
              <a:spcAft>
                <a:spcPts val="0"/>
              </a:spcAft>
              <a:buFont typeface="Wingdings" pitchFamily="2" charset="2"/>
              <a:buChar char="Ø"/>
              <a:defRPr/>
            </a:pPr>
            <a:r>
              <a:rPr lang="ru-RU" sz="1900" dirty="0">
                <a:solidFill>
                  <a:srgbClr val="FFFFFF"/>
                </a:solidFill>
                <a:latin typeface="Times New Roman" pitchFamily="18" charset="0"/>
                <a:cs typeface="Times New Roman" pitchFamily="18" charset="0"/>
              </a:rPr>
              <a:t>приборы для определения толщины покрытий из золота и серебра.</a:t>
            </a:r>
          </a:p>
          <a:p>
            <a:pPr fontAlgn="auto">
              <a:spcBef>
                <a:spcPts val="0"/>
              </a:spcBef>
              <a:spcAft>
                <a:spcPts val="0"/>
              </a:spcAft>
              <a:defRPr/>
            </a:pPr>
            <a:r>
              <a:rPr lang="ru-RU" sz="1900" dirty="0">
                <a:solidFill>
                  <a:srgbClr val="FFFFFF"/>
                </a:solidFill>
                <a:latin typeface="Times New Roman" pitchFamily="18" charset="0"/>
                <a:cs typeface="Times New Roman" pitchFamily="18" charset="0"/>
              </a:rPr>
              <a:t>В Минской области находятся 2 радиационно-опасных объекта:</a:t>
            </a:r>
          </a:p>
          <a:p>
            <a:pPr marL="457200" indent="-457200" fontAlgn="auto">
              <a:spcBef>
                <a:spcPts val="0"/>
              </a:spcBef>
              <a:spcAft>
                <a:spcPts val="0"/>
              </a:spcAft>
              <a:buFont typeface="Wingdings" pitchFamily="2" charset="2"/>
              <a:buChar char="Ø"/>
              <a:defRPr/>
            </a:pPr>
            <a:r>
              <a:rPr lang="ru-RU" sz="1900" dirty="0">
                <a:solidFill>
                  <a:srgbClr val="FFFFFF"/>
                </a:solidFill>
                <a:latin typeface="Times New Roman" pitchFamily="18" charset="0"/>
                <a:cs typeface="Times New Roman" pitchFamily="18" charset="0"/>
              </a:rPr>
              <a:t>«Молодеченский Центр Стандартизации и Метрологии», где суммарная активность источника цезия составляет 70</a:t>
            </a:r>
            <a:r>
              <a:rPr lang="en-US" sz="1900" dirty="0">
                <a:solidFill>
                  <a:srgbClr val="FFFFFF"/>
                </a:solidFill>
                <a:latin typeface="Times New Roman" pitchFamily="18" charset="0"/>
                <a:cs typeface="Times New Roman" pitchFamily="18" charset="0"/>
              </a:rPr>
              <a:t> Ku</a:t>
            </a:r>
            <a:r>
              <a:rPr lang="ru-RU" sz="1900" dirty="0">
                <a:solidFill>
                  <a:srgbClr val="FFFFFF"/>
                </a:solidFill>
                <a:latin typeface="Times New Roman" pitchFamily="18" charset="0"/>
                <a:cs typeface="Times New Roman" pitchFamily="18" charset="0"/>
              </a:rPr>
              <a:t>.</a:t>
            </a:r>
          </a:p>
          <a:p>
            <a:pPr marL="457200" indent="-457200" fontAlgn="auto">
              <a:spcBef>
                <a:spcPts val="0"/>
              </a:spcBef>
              <a:spcAft>
                <a:spcPts val="0"/>
              </a:spcAft>
              <a:buFont typeface="Wingdings" pitchFamily="2" charset="2"/>
              <a:buChar char="Ø"/>
              <a:defRPr/>
            </a:pPr>
            <a:r>
              <a:rPr lang="ru-RU" sz="1900" dirty="0">
                <a:solidFill>
                  <a:srgbClr val="FFFFFF"/>
                </a:solidFill>
                <a:latin typeface="Times New Roman" pitchFamily="18" charset="0"/>
                <a:cs typeface="Times New Roman" pitchFamily="18" charset="0"/>
              </a:rPr>
              <a:t>«</a:t>
            </a:r>
            <a:r>
              <a:rPr lang="ru-RU" sz="1900" dirty="0" err="1">
                <a:solidFill>
                  <a:srgbClr val="FFFFFF"/>
                </a:solidFill>
                <a:latin typeface="Times New Roman" pitchFamily="18" charset="0"/>
                <a:cs typeface="Times New Roman" pitchFamily="18" charset="0"/>
              </a:rPr>
              <a:t>Несвижский</a:t>
            </a:r>
            <a:r>
              <a:rPr lang="ru-RU" sz="1900" dirty="0">
                <a:solidFill>
                  <a:srgbClr val="FFFFFF"/>
                </a:solidFill>
                <a:latin typeface="Times New Roman" pitchFamily="18" charset="0"/>
                <a:cs typeface="Times New Roman" pitchFamily="18" charset="0"/>
              </a:rPr>
              <a:t> Завод Мед. Препаратов», где суммарная активность 800</a:t>
            </a:r>
            <a:r>
              <a:rPr lang="en-US" sz="1900" dirty="0">
                <a:solidFill>
                  <a:srgbClr val="FFFFFF"/>
                </a:solidFill>
                <a:latin typeface="Times New Roman" pitchFamily="18" charset="0"/>
                <a:cs typeface="Times New Roman" pitchFamily="18" charset="0"/>
              </a:rPr>
              <a:t> Ku</a:t>
            </a:r>
            <a:r>
              <a:rPr lang="ru-RU" sz="1900" dirty="0">
                <a:solidFill>
                  <a:srgbClr val="FFFFFF"/>
                </a:solidFill>
                <a:latin typeface="Times New Roman" pitchFamily="18" charset="0"/>
                <a:cs typeface="Times New Roman" pitchFamily="18" charset="0"/>
              </a:rPr>
              <a:t>.</a:t>
            </a:r>
          </a:p>
        </p:txBody>
      </p:sp>
      <p:sp>
        <p:nvSpPr>
          <p:cNvPr id="2" name="Заголовок 1"/>
          <p:cNvSpPr>
            <a:spLocks noGrp="1"/>
          </p:cNvSpPr>
          <p:nvPr>
            <p:ph type="title"/>
          </p:nvPr>
        </p:nvSpPr>
        <p:spPr>
          <a:xfrm>
            <a:off x="0" y="0"/>
            <a:ext cx="9144000" cy="500042"/>
          </a:xfrm>
        </p:spPr>
        <p:txBody>
          <a:bodyPr rtlCol="0">
            <a:noAutofit/>
          </a:bodyPr>
          <a:lstStyle/>
          <a:p>
            <a:pPr algn="ctr" eaLnBrk="1" fontAlgn="auto" hangingPunct="1">
              <a:spcAft>
                <a:spcPts val="0"/>
              </a:spcAft>
              <a:defRPr/>
            </a:pPr>
            <a:r>
              <a:rPr lang="ru-RU" sz="3200" dirty="0" smtClean="0">
                <a:solidFill>
                  <a:srgbClr val="FF6600"/>
                </a:solidFill>
                <a:latin typeface="Times New Roman" pitchFamily="18" charset="0"/>
                <a:cs typeface="Times New Roman" pitchFamily="18" charset="0"/>
              </a:rPr>
              <a:t>Искусственные источники радиации</a:t>
            </a:r>
            <a:endParaRPr lang="ru-RU" sz="3200" dirty="0">
              <a:solidFill>
                <a:srgbClr val="FF6600"/>
              </a:solidFill>
              <a:latin typeface="Times New Roman" pitchFamily="18" charset="0"/>
              <a:cs typeface="Times New Roman" pitchFamily="18" charset="0"/>
            </a:endParaRPr>
          </a:p>
        </p:txBody>
      </p:sp>
      <p:pic>
        <p:nvPicPr>
          <p:cNvPr id="41988" name="Picture 2" descr="Современная тепловая электростанция. Фото с сайта world.lib.ru"/>
          <p:cNvPicPr>
            <a:picLocks noChangeAspect="1" noChangeArrowheads="1"/>
          </p:cNvPicPr>
          <p:nvPr/>
        </p:nvPicPr>
        <p:blipFill>
          <a:blip r:embed="rId4"/>
          <a:srcRect/>
          <a:stretch>
            <a:fillRect/>
          </a:stretch>
        </p:blipFill>
        <p:spPr bwMode="auto">
          <a:xfrm>
            <a:off x="6786563" y="1071563"/>
            <a:ext cx="2143125" cy="1606550"/>
          </a:xfrm>
          <a:prstGeom prst="rect">
            <a:avLst/>
          </a:prstGeom>
          <a:noFill/>
          <a:ln w="9525">
            <a:noFill/>
            <a:miter lim="800000"/>
            <a:headEnd/>
            <a:tailEnd/>
          </a:ln>
        </p:spPr>
      </p:pic>
      <p:pic>
        <p:nvPicPr>
          <p:cNvPr id="41989" name="Picture 4" descr="http://www.clipart.net.ua/images/sclip4516.jpg"/>
          <p:cNvPicPr>
            <a:picLocks noChangeAspect="1" noChangeArrowheads="1"/>
          </p:cNvPicPr>
          <p:nvPr/>
        </p:nvPicPr>
        <p:blipFill>
          <a:blip r:embed="rId5"/>
          <a:srcRect/>
          <a:stretch>
            <a:fillRect/>
          </a:stretch>
        </p:blipFill>
        <p:spPr bwMode="auto">
          <a:xfrm>
            <a:off x="5572125" y="1285875"/>
            <a:ext cx="1071563" cy="1071563"/>
          </a:xfrm>
          <a:prstGeom prst="rect">
            <a:avLst/>
          </a:prstGeom>
          <a:noFill/>
          <a:ln w="9525">
            <a:noFill/>
            <a:miter lim="800000"/>
            <a:headEnd/>
            <a:tailEnd/>
          </a:ln>
        </p:spPr>
      </p:pic>
      <p:pic>
        <p:nvPicPr>
          <p:cNvPr id="41990" name="Picture 6" descr="http://www.arsenal-sib.ru/ip/ip212_63.jpg"/>
          <p:cNvPicPr>
            <a:picLocks noChangeAspect="1" noChangeArrowheads="1"/>
          </p:cNvPicPr>
          <p:nvPr/>
        </p:nvPicPr>
        <p:blipFill>
          <a:blip r:embed="rId6"/>
          <a:srcRect/>
          <a:stretch>
            <a:fillRect/>
          </a:stretch>
        </p:blipFill>
        <p:spPr bwMode="auto">
          <a:xfrm>
            <a:off x="8064500" y="4071938"/>
            <a:ext cx="1079500" cy="1000125"/>
          </a:xfrm>
          <a:prstGeom prst="rect">
            <a:avLst/>
          </a:prstGeom>
          <a:noFill/>
          <a:ln w="9525">
            <a:noFill/>
            <a:miter lim="800000"/>
            <a:headEnd/>
            <a:tailEnd/>
          </a:ln>
        </p:spPr>
      </p:pic>
      <p:pic>
        <p:nvPicPr>
          <p:cNvPr id="41991" name="Picture 8" descr="http://www.tehastor.ru/dosmotrdevice/img/f5280.jpg"/>
          <p:cNvPicPr>
            <a:picLocks noChangeAspect="1" noChangeArrowheads="1"/>
          </p:cNvPicPr>
          <p:nvPr/>
        </p:nvPicPr>
        <p:blipFill>
          <a:blip r:embed="rId7"/>
          <a:srcRect/>
          <a:stretch>
            <a:fillRect/>
          </a:stretch>
        </p:blipFill>
        <p:spPr bwMode="auto">
          <a:xfrm>
            <a:off x="6643688" y="4000500"/>
            <a:ext cx="1071562" cy="1146175"/>
          </a:xfrm>
          <a:prstGeom prst="rect">
            <a:avLst/>
          </a:prstGeom>
          <a:noFill/>
          <a:ln w="9525">
            <a:noFill/>
            <a:miter lim="800000"/>
            <a:headEnd/>
            <a:tailEnd/>
          </a:ln>
        </p:spPr>
      </p:pic>
      <p:sp>
        <p:nvSpPr>
          <p:cNvPr id="9" name="TextBox 8"/>
          <p:cNvSpPr txBox="1">
            <a:spLocks noChangeArrowheads="1"/>
          </p:cNvSpPr>
          <p:nvPr/>
        </p:nvSpPr>
        <p:spPr bwMode="auto">
          <a:xfrm>
            <a:off x="3929058" y="6489700"/>
            <a:ext cx="5078412" cy="368300"/>
          </a:xfrm>
          <a:prstGeom prst="rect">
            <a:avLst/>
          </a:prstGeom>
          <a:solidFill>
            <a:schemeClr val="bg2"/>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rPr>
              <a:t>преп. каф. </a:t>
            </a:r>
            <a:r>
              <a:rPr lang="ru-RU" dirty="0" err="1" smtClean="0">
                <a:solidFill>
                  <a:srgbClr val="000000"/>
                </a:solidFill>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Содержимое 3" descr="Рисунок1.jpg"/>
          <p:cNvPicPr>
            <a:picLocks noChangeAspect="1"/>
          </p:cNvPicPr>
          <p:nvPr/>
        </p:nvPicPr>
        <p:blipFill>
          <a:blip r:embed="rId3">
            <a:lum bright="-68000"/>
          </a:blip>
          <a:stretch>
            <a:fillRect/>
          </a:stretch>
        </p:blipFill>
        <p:spPr>
          <a:xfrm>
            <a:off x="0" y="0"/>
            <a:ext cx="9144000" cy="6858000"/>
          </a:xfrm>
          <a:prstGeom prst="rect">
            <a:avLst/>
          </a:prstGeom>
        </p:spPr>
      </p:pic>
      <p:sp>
        <p:nvSpPr>
          <p:cNvPr id="2" name="Заголовок 1"/>
          <p:cNvSpPr>
            <a:spLocks noGrp="1"/>
          </p:cNvSpPr>
          <p:nvPr>
            <p:ph type="title"/>
          </p:nvPr>
        </p:nvSpPr>
        <p:spPr>
          <a:xfrm>
            <a:off x="0" y="0"/>
            <a:ext cx="9144000" cy="642918"/>
          </a:xfrm>
        </p:spPr>
        <p:txBody>
          <a:bodyPr rtlCol="0">
            <a:noAutofit/>
          </a:bodyPr>
          <a:lstStyle/>
          <a:p>
            <a:pPr algn="ctr" eaLnBrk="1" fontAlgn="auto" hangingPunct="1">
              <a:spcAft>
                <a:spcPts val="0"/>
              </a:spcAft>
              <a:defRPr/>
            </a:pPr>
            <a:r>
              <a:rPr lang="ru-RU" sz="3200" dirty="0" smtClean="0">
                <a:solidFill>
                  <a:srgbClr val="FF6600"/>
                </a:solidFill>
                <a:latin typeface="Times New Roman" pitchFamily="18" charset="0"/>
                <a:cs typeface="Times New Roman" pitchFamily="18" charset="0"/>
              </a:rPr>
              <a:t>Цепная реакция, деление тяжёлых ядер</a:t>
            </a:r>
            <a:endParaRPr lang="ru-RU" sz="3200" dirty="0">
              <a:solidFill>
                <a:srgbClr val="FF6600"/>
              </a:solidFill>
              <a:latin typeface="Times New Roman" pitchFamily="18" charset="0"/>
              <a:cs typeface="Times New Roman" pitchFamily="18" charset="0"/>
            </a:endParaRPr>
          </a:p>
        </p:txBody>
      </p:sp>
      <p:pic>
        <p:nvPicPr>
          <p:cNvPr id="29699" name="Picture 3"/>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642938" y="571500"/>
            <a:ext cx="7643812" cy="739775"/>
          </a:xfrm>
          <a:prstGeom prst="rect">
            <a:avLst/>
          </a:prstGeom>
          <a:noFill/>
          <a:ln w="9525">
            <a:noFill/>
            <a:miter lim="800000"/>
            <a:headEnd/>
            <a:tailEnd/>
          </a:ln>
        </p:spPr>
      </p:pic>
      <p:sp>
        <p:nvSpPr>
          <p:cNvPr id="29700" name="Содержимое 2"/>
          <p:cNvSpPr txBox="1">
            <a:spLocks/>
          </p:cNvSpPr>
          <p:nvPr/>
        </p:nvSpPr>
        <p:spPr bwMode="auto">
          <a:xfrm>
            <a:off x="0" y="1643063"/>
            <a:ext cx="3929063" cy="1143000"/>
          </a:xfrm>
          <a:prstGeom prst="rect">
            <a:avLst/>
          </a:prstGeom>
          <a:noFill/>
          <a:ln w="9525">
            <a:noFill/>
            <a:miter lim="800000"/>
            <a:headEnd/>
            <a:tailEnd/>
          </a:ln>
        </p:spPr>
        <p:txBody>
          <a:bodyPr/>
          <a:lstStyle/>
          <a:p>
            <a:pPr marL="806450" indent="-806450">
              <a:spcBef>
                <a:spcPct val="20000"/>
              </a:spcBef>
              <a:buFont typeface="Arial" pitchFamily="34" charset="0"/>
              <a:buNone/>
              <a:tabLst>
                <a:tab pos="449263" algn="l"/>
              </a:tabLst>
            </a:pPr>
            <a:r>
              <a:rPr lang="ru-RU" sz="2000" dirty="0">
                <a:solidFill>
                  <a:srgbClr val="FFFFFF"/>
                </a:solidFill>
                <a:latin typeface="Times New Roman" pitchFamily="18" charset="0"/>
                <a:cs typeface="Times New Roman" pitchFamily="18" charset="0"/>
              </a:rPr>
              <a:t>Где	</a:t>
            </a:r>
            <a:r>
              <a:rPr lang="en-US" sz="2000" dirty="0">
                <a:solidFill>
                  <a:srgbClr val="FFFFFF"/>
                </a:solidFill>
                <a:latin typeface="Times New Roman" pitchFamily="18" charset="0"/>
                <a:cs typeface="Times New Roman" pitchFamily="18" charset="0"/>
              </a:rPr>
              <a:t>K – </a:t>
            </a:r>
            <a:r>
              <a:rPr lang="ru-RU" sz="2000" dirty="0">
                <a:solidFill>
                  <a:srgbClr val="FFFFFF"/>
                </a:solidFill>
                <a:latin typeface="Times New Roman" pitchFamily="18" charset="0"/>
                <a:cs typeface="Times New Roman" pitchFamily="18" charset="0"/>
              </a:rPr>
              <a:t>количество вторичных нейтронов (2-3);</a:t>
            </a:r>
          </a:p>
          <a:p>
            <a:pPr marL="806450" indent="-806450">
              <a:spcBef>
                <a:spcPct val="20000"/>
              </a:spcBef>
              <a:buFont typeface="Arial" pitchFamily="34" charset="0"/>
              <a:buNone/>
              <a:tabLst>
                <a:tab pos="449263" algn="l"/>
              </a:tabLst>
            </a:pPr>
            <a:r>
              <a:rPr lang="ru-RU" sz="2000" dirty="0">
                <a:solidFill>
                  <a:srgbClr val="FFFFFF"/>
                </a:solidFill>
                <a:latin typeface="Times New Roman" pitchFamily="18" charset="0"/>
                <a:cs typeface="Times New Roman" pitchFamily="18" charset="0"/>
              </a:rPr>
              <a:t>	</a:t>
            </a:r>
            <a:r>
              <a:rPr lang="en-US" sz="2000" dirty="0">
                <a:solidFill>
                  <a:srgbClr val="FFFFFF"/>
                </a:solidFill>
                <a:latin typeface="Times New Roman" pitchFamily="18" charset="0"/>
                <a:cs typeface="Times New Roman" pitchFamily="18" charset="0"/>
              </a:rPr>
              <a:t>q – </a:t>
            </a:r>
            <a:r>
              <a:rPr lang="ru-RU" sz="2000" dirty="0">
                <a:solidFill>
                  <a:srgbClr val="FFFFFF"/>
                </a:solidFill>
                <a:latin typeface="Times New Roman" pitchFamily="18" charset="0"/>
                <a:cs typeface="Times New Roman" pitchFamily="18" charset="0"/>
              </a:rPr>
              <a:t>тепловая энергия</a:t>
            </a:r>
          </a:p>
          <a:p>
            <a:pPr marL="806450" indent="-806450">
              <a:spcBef>
                <a:spcPct val="20000"/>
              </a:spcBef>
              <a:buFont typeface="Arial" pitchFamily="34" charset="0"/>
              <a:buNone/>
              <a:tabLst>
                <a:tab pos="449263" algn="l"/>
              </a:tabLst>
            </a:pPr>
            <a:endParaRPr lang="ru-RU" sz="2000" dirty="0">
              <a:solidFill>
                <a:srgbClr val="FFFFFF"/>
              </a:solidFill>
              <a:latin typeface="Times New Roman" pitchFamily="18" charset="0"/>
              <a:cs typeface="Times New Roman" pitchFamily="18" charset="0"/>
            </a:endParaRPr>
          </a:p>
        </p:txBody>
      </p:sp>
      <p:pic>
        <p:nvPicPr>
          <p:cNvPr id="29701" name="Picture 12" descr="Схема развития цепной реакции. "/>
          <p:cNvPicPr>
            <a:picLocks noChangeAspect="1" noChangeArrowheads="1"/>
          </p:cNvPicPr>
          <p:nvPr/>
        </p:nvPicPr>
        <p:blipFill>
          <a:blip r:embed="rId5"/>
          <a:srcRect/>
          <a:stretch>
            <a:fillRect/>
          </a:stretch>
        </p:blipFill>
        <p:spPr bwMode="auto">
          <a:xfrm>
            <a:off x="3860800" y="1357313"/>
            <a:ext cx="5283200" cy="5500687"/>
          </a:xfrm>
          <a:prstGeom prst="rect">
            <a:avLst/>
          </a:prstGeom>
          <a:noFill/>
          <a:ln w="9525">
            <a:noFill/>
            <a:miter lim="800000"/>
            <a:headEnd/>
            <a:tailEnd/>
          </a:ln>
        </p:spPr>
      </p:pic>
      <p:sp>
        <p:nvSpPr>
          <p:cNvPr id="29702" name="Содержимое 47"/>
          <p:cNvSpPr>
            <a:spLocks noGrp="1"/>
          </p:cNvSpPr>
          <p:nvPr>
            <p:ph idx="1"/>
          </p:nvPr>
        </p:nvSpPr>
        <p:spPr>
          <a:xfrm>
            <a:off x="0" y="3071813"/>
            <a:ext cx="3857625" cy="3143250"/>
          </a:xfrm>
        </p:spPr>
        <p:txBody>
          <a:bodyPr>
            <a:normAutofit/>
          </a:bodyPr>
          <a:lstStyle/>
          <a:p>
            <a:pPr marL="0" indent="0" eaLnBrk="1" hangingPunct="1"/>
            <a:r>
              <a:rPr lang="ru-RU" sz="2000" b="1" i="1" dirty="0" smtClean="0">
                <a:solidFill>
                  <a:srgbClr val="FFFF00"/>
                </a:solidFill>
                <a:latin typeface="Times New Roman" pitchFamily="18" charset="0"/>
                <a:cs typeface="Times New Roman" pitchFamily="18" charset="0"/>
              </a:rPr>
              <a:t>Цепная ядерная реакция</a:t>
            </a:r>
            <a:r>
              <a:rPr lang="ru-RU" sz="2000" dirty="0" smtClean="0">
                <a:solidFill>
                  <a:srgbClr val="FFFF00"/>
                </a:solidFill>
                <a:latin typeface="Times New Roman" pitchFamily="18" charset="0"/>
                <a:cs typeface="Times New Roman" pitchFamily="18" charset="0"/>
              </a:rPr>
              <a:t> </a:t>
            </a:r>
            <a:r>
              <a:rPr lang="ru-RU" sz="2000" dirty="0" smtClean="0">
                <a:solidFill>
                  <a:schemeClr val="bg2"/>
                </a:solidFill>
                <a:latin typeface="Times New Roman" pitchFamily="18" charset="0"/>
                <a:cs typeface="Times New Roman" pitchFamily="18" charset="0"/>
              </a:rPr>
              <a:t>заключается в том, что под воздействием нейтронов ядра атома  распадаются на более лёгкие ядра, называемые </a:t>
            </a:r>
            <a:r>
              <a:rPr lang="ru-RU" sz="2000" b="1" i="1" dirty="0" smtClean="0">
                <a:solidFill>
                  <a:srgbClr val="FFFF00"/>
                </a:solidFill>
                <a:latin typeface="Times New Roman" pitchFamily="18" charset="0"/>
                <a:cs typeface="Times New Roman" pitchFamily="18" charset="0"/>
              </a:rPr>
              <a:t>осколки деления</a:t>
            </a:r>
            <a:r>
              <a:rPr lang="ru-RU" sz="2000" dirty="0" smtClean="0">
                <a:latin typeface="Times New Roman" pitchFamily="18" charset="0"/>
                <a:cs typeface="Times New Roman" pitchFamily="18" charset="0"/>
              </a:rPr>
              <a:t>. </a:t>
            </a:r>
            <a:r>
              <a:rPr lang="ru-RU" sz="2000" dirty="0" smtClean="0">
                <a:solidFill>
                  <a:schemeClr val="bg2"/>
                </a:solidFill>
                <a:latin typeface="Times New Roman" pitchFamily="18" charset="0"/>
                <a:cs typeface="Times New Roman" pitchFamily="18" charset="0"/>
              </a:rPr>
              <a:t>При этом образуются </a:t>
            </a:r>
            <a:r>
              <a:rPr lang="ru-RU" sz="2000" b="1" i="1" dirty="0" smtClean="0">
                <a:solidFill>
                  <a:srgbClr val="FFFF00"/>
                </a:solidFill>
                <a:latin typeface="Times New Roman" pitchFamily="18" charset="0"/>
                <a:cs typeface="Times New Roman" pitchFamily="18" charset="0"/>
              </a:rPr>
              <a:t>вторичные нейтроны</a:t>
            </a:r>
            <a:r>
              <a:rPr lang="ru-RU" sz="2000" dirty="0" smtClean="0">
                <a:latin typeface="Times New Roman" pitchFamily="18" charset="0"/>
                <a:cs typeface="Times New Roman" pitchFamily="18" charset="0"/>
              </a:rPr>
              <a:t> </a:t>
            </a:r>
            <a:r>
              <a:rPr lang="ru-RU" sz="2000" dirty="0" smtClean="0">
                <a:solidFill>
                  <a:schemeClr val="bg2"/>
                </a:solidFill>
                <a:latin typeface="Times New Roman" pitchFamily="18" charset="0"/>
                <a:cs typeface="Times New Roman" pitchFamily="18" charset="0"/>
              </a:rPr>
              <a:t>и выделяется тепловая энергия.</a:t>
            </a:r>
            <a:endParaRPr lang="ru-RU" sz="2100" dirty="0" smtClean="0">
              <a:solidFill>
                <a:schemeClr val="bg2"/>
              </a:solidFill>
              <a:latin typeface="Times New Roman" pitchFamily="18" charset="0"/>
              <a:cs typeface="Times New Roman" pitchFamily="18" charset="0"/>
            </a:endParaRPr>
          </a:p>
        </p:txBody>
      </p:sp>
      <p:sp>
        <p:nvSpPr>
          <p:cNvPr id="8" name="TextBox 7"/>
          <p:cNvSpPr txBox="1">
            <a:spLocks noChangeArrowheads="1"/>
          </p:cNvSpPr>
          <p:nvPr/>
        </p:nvSpPr>
        <p:spPr bwMode="auto">
          <a:xfrm>
            <a:off x="0" y="6489700"/>
            <a:ext cx="5078412" cy="368300"/>
          </a:xfrm>
          <a:prstGeom prst="rect">
            <a:avLst/>
          </a:prstGeom>
          <a:solidFill>
            <a:schemeClr val="bg2"/>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rPr>
              <a:t>преп. каф. </a:t>
            </a:r>
            <a:r>
              <a:rPr lang="ru-RU" dirty="0" err="1" smtClean="0">
                <a:solidFill>
                  <a:srgbClr val="000000"/>
                </a:solidFill>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Содержимое 3" descr="Рисунок1.jpg"/>
          <p:cNvPicPr>
            <a:picLocks noChangeAspect="1"/>
          </p:cNvPicPr>
          <p:nvPr/>
        </p:nvPicPr>
        <p:blipFill>
          <a:blip r:embed="rId3">
            <a:lum bright="-68000"/>
          </a:blip>
          <a:stretch>
            <a:fillRect/>
          </a:stretch>
        </p:blipFill>
        <p:spPr>
          <a:xfrm>
            <a:off x="0" y="0"/>
            <a:ext cx="9144000" cy="6858000"/>
          </a:xfrm>
          <a:prstGeom prst="rect">
            <a:avLst/>
          </a:prstGeom>
        </p:spPr>
      </p:pic>
      <p:sp>
        <p:nvSpPr>
          <p:cNvPr id="2" name="Заголовок 1"/>
          <p:cNvSpPr>
            <a:spLocks noGrp="1"/>
          </p:cNvSpPr>
          <p:nvPr>
            <p:ph type="title"/>
          </p:nvPr>
        </p:nvSpPr>
        <p:spPr>
          <a:xfrm>
            <a:off x="0" y="0"/>
            <a:ext cx="9144000" cy="642918"/>
          </a:xfrm>
        </p:spPr>
        <p:txBody>
          <a:bodyPr rtlCol="0">
            <a:noAutofit/>
          </a:bodyPr>
          <a:lstStyle/>
          <a:p>
            <a:pPr algn="ctr" eaLnBrk="1" fontAlgn="auto" hangingPunct="1">
              <a:spcAft>
                <a:spcPts val="0"/>
              </a:spcAft>
              <a:defRPr/>
            </a:pPr>
            <a:r>
              <a:rPr lang="ru-RU" sz="3200" dirty="0" smtClean="0">
                <a:solidFill>
                  <a:srgbClr val="FF6600"/>
                </a:solidFill>
                <a:latin typeface="Times New Roman" pitchFamily="18" charset="0"/>
                <a:cs typeface="Times New Roman" pitchFamily="18" charset="0"/>
              </a:rPr>
              <a:t>Цепная реакция, деление тяжёлых ядер</a:t>
            </a:r>
            <a:endParaRPr lang="ru-RU" sz="3200" dirty="0">
              <a:solidFill>
                <a:srgbClr val="FF6600"/>
              </a:solidFill>
              <a:latin typeface="Times New Roman" pitchFamily="18" charset="0"/>
              <a:cs typeface="Times New Roman" pitchFamily="18" charset="0"/>
            </a:endParaRPr>
          </a:p>
        </p:txBody>
      </p:sp>
      <p:graphicFrame>
        <p:nvGraphicFramePr>
          <p:cNvPr id="49" name="Таблица 48"/>
          <p:cNvGraphicFramePr>
            <a:graphicFrameLocks noGrp="1"/>
          </p:cNvGraphicFramePr>
          <p:nvPr/>
        </p:nvGraphicFramePr>
        <p:xfrm>
          <a:off x="5429256" y="1071546"/>
          <a:ext cx="3714744" cy="2407920"/>
        </p:xfrm>
        <a:graphic>
          <a:graphicData uri="http://schemas.openxmlformats.org/drawingml/2006/table">
            <a:tbl>
              <a:tblPr bandRow="1">
                <a:tableStyleId>{E8B1032C-EA38-4F05-BA0D-38AFFFC7BED3}</a:tableStyleId>
              </a:tblPr>
              <a:tblGrid>
                <a:gridCol w="619098"/>
                <a:gridCol w="3095646"/>
              </a:tblGrid>
              <a:tr h="523871">
                <a:tc>
                  <a:txBody>
                    <a:bodyPr/>
                    <a:lstStyle/>
                    <a:p>
                      <a:r>
                        <a:rPr lang="en-US" sz="2000" b="0" dirty="0" smtClean="0">
                          <a:solidFill>
                            <a:schemeClr val="tx2"/>
                          </a:solidFill>
                          <a:latin typeface="Times New Roman" pitchFamily="18" charset="0"/>
                          <a:cs typeface="Times New Roman" pitchFamily="18" charset="0"/>
                        </a:rPr>
                        <a:t>K&gt;1</a:t>
                      </a:r>
                      <a:endParaRPr lang="ru-RU" sz="2000" b="0" dirty="0">
                        <a:solidFill>
                          <a:schemeClr val="tx2"/>
                        </a:solidFill>
                        <a:latin typeface="Times New Roman" pitchFamily="18" charset="0"/>
                        <a:cs typeface="Times New Roman"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6600"/>
                    </a:solidFill>
                  </a:tcPr>
                </a:tc>
                <a:tc>
                  <a:txBody>
                    <a:bodyPr/>
                    <a:lstStyle/>
                    <a:p>
                      <a:r>
                        <a:rPr lang="ru-RU" sz="2000" b="0" dirty="0" smtClean="0">
                          <a:solidFill>
                            <a:schemeClr val="tx2"/>
                          </a:solidFill>
                          <a:latin typeface="Times New Roman" pitchFamily="18" charset="0"/>
                          <a:cs typeface="Times New Roman" pitchFamily="18" charset="0"/>
                        </a:rPr>
                        <a:t>Ядерная реакция нарастает</a:t>
                      </a:r>
                      <a:r>
                        <a:rPr lang="ru-RU" sz="2000" b="0" baseline="0" dirty="0" smtClean="0">
                          <a:solidFill>
                            <a:schemeClr val="tx2"/>
                          </a:solidFill>
                          <a:latin typeface="Times New Roman" pitchFamily="18" charset="0"/>
                          <a:cs typeface="Times New Roman" pitchFamily="18" charset="0"/>
                        </a:rPr>
                        <a:t> и может привезти к взрыву</a:t>
                      </a:r>
                      <a:endParaRPr lang="ru-RU" sz="2000" b="0" dirty="0">
                        <a:solidFill>
                          <a:schemeClr val="tx2"/>
                        </a:solidFill>
                        <a:latin typeface="Times New Roman" pitchFamily="18" charset="0"/>
                        <a:cs typeface="Times New Roman"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6600"/>
                    </a:solidFill>
                  </a:tcPr>
                </a:tc>
              </a:tr>
              <a:tr h="523871">
                <a:tc>
                  <a:txBody>
                    <a:bodyPr/>
                    <a:lstStyle/>
                    <a:p>
                      <a:r>
                        <a:rPr lang="en-US" sz="2000" dirty="0" smtClean="0">
                          <a:solidFill>
                            <a:schemeClr val="tx2"/>
                          </a:solidFill>
                          <a:latin typeface="Times New Roman" pitchFamily="18" charset="0"/>
                          <a:cs typeface="Times New Roman" pitchFamily="18" charset="0"/>
                        </a:rPr>
                        <a:t>K&lt;1</a:t>
                      </a:r>
                      <a:endParaRPr lang="ru-RU" sz="2000" dirty="0">
                        <a:solidFill>
                          <a:schemeClr val="tx2"/>
                        </a:solidFill>
                        <a:latin typeface="Times New Roman" pitchFamily="18" charset="0"/>
                        <a:cs typeface="Times New Roman"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a:lstStyle/>
                    <a:p>
                      <a:r>
                        <a:rPr lang="ru-RU" sz="2000" dirty="0" smtClean="0">
                          <a:solidFill>
                            <a:schemeClr val="tx2"/>
                          </a:solidFill>
                          <a:latin typeface="Times New Roman" pitchFamily="18" charset="0"/>
                          <a:cs typeface="Times New Roman" pitchFamily="18" charset="0"/>
                        </a:rPr>
                        <a:t>Ядерная реакция затухает</a:t>
                      </a:r>
                      <a:endParaRPr lang="ru-RU" sz="2000" dirty="0">
                        <a:solidFill>
                          <a:schemeClr val="tx2"/>
                        </a:solidFill>
                        <a:latin typeface="Times New Roman" pitchFamily="18" charset="0"/>
                        <a:cs typeface="Times New Roman"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523871">
                <a:tc>
                  <a:txBody>
                    <a:bodyPr/>
                    <a:lstStyle/>
                    <a:p>
                      <a:r>
                        <a:rPr lang="en-US" sz="2000" dirty="0" smtClean="0">
                          <a:solidFill>
                            <a:schemeClr val="tx2"/>
                          </a:solidFill>
                          <a:latin typeface="Times New Roman" pitchFamily="18" charset="0"/>
                          <a:cs typeface="Times New Roman" pitchFamily="18" charset="0"/>
                        </a:rPr>
                        <a:t>K=1</a:t>
                      </a:r>
                      <a:endParaRPr lang="ru-RU" sz="2000" dirty="0">
                        <a:solidFill>
                          <a:schemeClr val="tx2"/>
                        </a:solidFill>
                        <a:latin typeface="Times New Roman" pitchFamily="18" charset="0"/>
                        <a:cs typeface="Times New Roman"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00"/>
                    </a:solidFill>
                  </a:tcPr>
                </a:tc>
                <a:tc>
                  <a:txBody>
                    <a:bodyPr/>
                    <a:lstStyle/>
                    <a:p>
                      <a:r>
                        <a:rPr lang="ru-RU" sz="2000" dirty="0" smtClean="0">
                          <a:solidFill>
                            <a:schemeClr val="tx2"/>
                          </a:solidFill>
                          <a:latin typeface="Times New Roman" pitchFamily="18" charset="0"/>
                          <a:cs typeface="Times New Roman" pitchFamily="18" charset="0"/>
                        </a:rPr>
                        <a:t>Ядерная реакция протекает стабильно</a:t>
                      </a:r>
                      <a:endParaRPr lang="ru-RU" sz="2000" dirty="0">
                        <a:solidFill>
                          <a:schemeClr val="tx2"/>
                        </a:solidFill>
                        <a:latin typeface="Times New Roman" pitchFamily="18" charset="0"/>
                        <a:cs typeface="Times New Roman"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00"/>
                    </a:solidFill>
                  </a:tcPr>
                </a:tc>
              </a:tr>
            </a:tbl>
          </a:graphicData>
        </a:graphic>
      </p:graphicFrame>
      <p:pic>
        <p:nvPicPr>
          <p:cNvPr id="30738" name="Picture 1"/>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3714750" y="4214813"/>
            <a:ext cx="5353050" cy="1928812"/>
          </a:xfrm>
          <a:prstGeom prst="rect">
            <a:avLst/>
          </a:prstGeom>
          <a:noFill/>
          <a:ln w="9525">
            <a:noFill/>
            <a:miter lim="800000"/>
            <a:headEnd/>
            <a:tailEnd/>
          </a:ln>
        </p:spPr>
      </p:pic>
      <p:graphicFrame>
        <p:nvGraphicFramePr>
          <p:cNvPr id="41" name="Схема 40"/>
          <p:cNvGraphicFramePr/>
          <p:nvPr/>
        </p:nvGraphicFramePr>
        <p:xfrm>
          <a:off x="0" y="4143380"/>
          <a:ext cx="3643306" cy="221455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2" name="Содержимое 47"/>
          <p:cNvSpPr txBox="1">
            <a:spLocks/>
          </p:cNvSpPr>
          <p:nvPr/>
        </p:nvSpPr>
        <p:spPr>
          <a:xfrm>
            <a:off x="1000100" y="3571876"/>
            <a:ext cx="7715250" cy="428625"/>
          </a:xfrm>
          <a:prstGeom prst="rect">
            <a:avLst/>
          </a:prstGeom>
        </p:spPr>
        <p:txBody>
          <a:bodyPr>
            <a:normAutofit/>
          </a:bodyPr>
          <a:lstStyle/>
          <a:p>
            <a:pPr algn="just" fontAlgn="auto">
              <a:spcBef>
                <a:spcPct val="20000"/>
              </a:spcBef>
              <a:spcAft>
                <a:spcPts val="0"/>
              </a:spcAft>
              <a:buFont typeface="Arial" pitchFamily="34" charset="0"/>
              <a:buNone/>
              <a:defRPr/>
            </a:pPr>
            <a:r>
              <a:rPr lang="ru-RU" sz="2000" dirty="0">
                <a:solidFill>
                  <a:srgbClr val="FFFF00"/>
                </a:solidFill>
                <a:latin typeface="Times New Roman" pitchFamily="18" charset="0"/>
                <a:cs typeface="Times New Roman" pitchFamily="18" charset="0"/>
              </a:rPr>
              <a:t>Классификация нейтронов в зависимости от величины их энергии</a:t>
            </a:r>
            <a:r>
              <a:rPr lang="ru-RU" sz="2000" dirty="0">
                <a:solidFill>
                  <a:schemeClr val="bg1"/>
                </a:solidFill>
                <a:latin typeface="Times New Roman" pitchFamily="18" charset="0"/>
                <a:cs typeface="Times New Roman" pitchFamily="18" charset="0"/>
              </a:rPr>
              <a:t>:</a:t>
            </a:r>
          </a:p>
          <a:p>
            <a:pPr marL="342900" indent="-342900" algn="just" fontAlgn="auto">
              <a:spcBef>
                <a:spcPct val="20000"/>
              </a:spcBef>
              <a:spcAft>
                <a:spcPts val="0"/>
              </a:spcAft>
              <a:buFont typeface="Arial" pitchFamily="34" charset="0"/>
              <a:buNone/>
              <a:defRPr/>
            </a:pPr>
            <a:endParaRPr lang="ru-RU" sz="2000" dirty="0">
              <a:solidFill>
                <a:schemeClr val="bg1"/>
              </a:solidFill>
              <a:latin typeface="Times New Roman" pitchFamily="18" charset="0"/>
              <a:cs typeface="Times New Roman" pitchFamily="18" charset="0"/>
            </a:endParaRPr>
          </a:p>
        </p:txBody>
      </p:sp>
      <p:sp>
        <p:nvSpPr>
          <p:cNvPr id="9" name="Содержимое 47"/>
          <p:cNvSpPr txBox="1">
            <a:spLocks/>
          </p:cNvSpPr>
          <p:nvPr/>
        </p:nvSpPr>
        <p:spPr>
          <a:xfrm>
            <a:off x="0" y="1071546"/>
            <a:ext cx="5429256" cy="1928813"/>
          </a:xfrm>
          <a:prstGeom prst="rect">
            <a:avLst/>
          </a:prstGeom>
        </p:spPr>
        <p:txBody>
          <a:bodyPr vert="horz" lIns="182880" tIns="91440">
            <a:normAutofit fontScale="92500" lnSpcReduction="10000"/>
          </a:bodyPr>
          <a:lstStyle/>
          <a:p>
            <a:pPr marL="0" marR="0" lvl="0" indent="0" algn="just" defTabSz="914400" rtl="0" eaLnBrk="1" fontAlgn="auto" latinLnBrk="0" hangingPunct="1">
              <a:lnSpc>
                <a:spcPct val="100000"/>
              </a:lnSpc>
              <a:spcBef>
                <a:spcPts val="250"/>
              </a:spcBef>
              <a:spcAft>
                <a:spcPts val="0"/>
              </a:spcAft>
              <a:buClr>
                <a:schemeClr val="accent1"/>
              </a:buClr>
              <a:buSzPct val="80000"/>
              <a:tabLst/>
              <a:defRPr/>
            </a:pPr>
            <a:r>
              <a:rPr kumimoji="0" lang="ru-RU" sz="2200" b="0" i="0" u="none" strike="noStrike" kern="1200" cap="none" spc="0" normalizeH="0" baseline="0" noProof="0" dirty="0" smtClean="0">
                <a:ln>
                  <a:noFill/>
                </a:ln>
                <a:solidFill>
                  <a:schemeClr val="bg2"/>
                </a:solidFill>
                <a:effectLst/>
                <a:uLnTx/>
                <a:uFillTx/>
                <a:latin typeface="Times New Roman" pitchFamily="18" charset="0"/>
                <a:cs typeface="Times New Roman" pitchFamily="18" charset="0"/>
              </a:rPr>
              <a:t>Для характеристики процессов, протекающих в ядерной реакции, вводится понятие </a:t>
            </a:r>
            <a:r>
              <a:rPr kumimoji="0" lang="ru-RU" sz="2000" b="1" i="1" u="none" strike="noStrike" kern="1200" cap="none" spc="0" normalizeH="0" baseline="0" noProof="0" dirty="0" smtClean="0">
                <a:ln>
                  <a:noFill/>
                </a:ln>
                <a:solidFill>
                  <a:srgbClr val="FFFF00"/>
                </a:solidFill>
                <a:effectLst/>
                <a:uLnTx/>
                <a:uFillTx/>
                <a:latin typeface="Times New Roman" pitchFamily="18" charset="0"/>
                <a:cs typeface="Times New Roman" pitchFamily="18" charset="0"/>
              </a:rPr>
              <a:t>коэффициент размножения </a:t>
            </a:r>
            <a:r>
              <a:rPr kumimoji="0" lang="en-US" sz="2000" b="1" i="1" u="none" strike="noStrike" kern="1200" cap="none" spc="0" normalizeH="0" baseline="0" noProof="0" dirty="0" smtClean="0">
                <a:ln>
                  <a:noFill/>
                </a:ln>
                <a:solidFill>
                  <a:srgbClr val="FFFF00"/>
                </a:solidFill>
                <a:effectLst/>
                <a:uLnTx/>
                <a:uFillTx/>
                <a:latin typeface="Times New Roman" pitchFamily="18" charset="0"/>
                <a:cs typeface="Times New Roman" pitchFamily="18" charset="0"/>
              </a:rPr>
              <a:t>K</a:t>
            </a:r>
            <a:r>
              <a:rPr kumimoji="0" lang="ru-RU"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a:t>
            </a:r>
            <a:r>
              <a:rPr kumimoji="0" lang="ru-RU" sz="2200" b="0" i="0" u="none" strike="noStrike" kern="1200" cap="none" spc="0" normalizeH="0" baseline="0" noProof="0" dirty="0" smtClean="0">
                <a:ln>
                  <a:noFill/>
                </a:ln>
                <a:solidFill>
                  <a:schemeClr val="bg2"/>
                </a:solidFill>
                <a:effectLst/>
                <a:uLnTx/>
                <a:uFillTx/>
                <a:latin typeface="Times New Roman" pitchFamily="18" charset="0"/>
                <a:cs typeface="Times New Roman" pitchFamily="18" charset="0"/>
              </a:rPr>
              <a:t>который равен отношению количества нейтронов в данный момент времени к количеству нейтронов в предыдущий момент времени.</a:t>
            </a:r>
          </a:p>
        </p:txBody>
      </p:sp>
      <p:sp>
        <p:nvSpPr>
          <p:cNvPr id="11" name="TextBox 10"/>
          <p:cNvSpPr txBox="1">
            <a:spLocks noChangeArrowheads="1"/>
          </p:cNvSpPr>
          <p:nvPr/>
        </p:nvSpPr>
        <p:spPr bwMode="auto">
          <a:xfrm>
            <a:off x="3929058" y="6489700"/>
            <a:ext cx="5078412" cy="368300"/>
          </a:xfrm>
          <a:prstGeom prst="rect">
            <a:avLst/>
          </a:prstGeom>
          <a:solidFill>
            <a:schemeClr val="bg2"/>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rPr>
              <a:t>преп. каф. </a:t>
            </a:r>
            <a:r>
              <a:rPr lang="ru-RU" dirty="0" err="1" smtClean="0">
                <a:solidFill>
                  <a:srgbClr val="000000"/>
                </a:solidFill>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47105" name="Object 1"/>
          <p:cNvGraphicFramePr>
            <a:graphicFrameLocks noChangeAspect="1"/>
          </p:cNvGraphicFramePr>
          <p:nvPr/>
        </p:nvGraphicFramePr>
        <p:xfrm>
          <a:off x="0" y="-1"/>
          <a:ext cx="9144000" cy="6858001"/>
        </p:xfrm>
        <a:graphic>
          <a:graphicData uri="http://schemas.openxmlformats.org/presentationml/2006/ole">
            <p:oleObj spid="_x0000_s47107" name="Слайд" r:id="rId3" imgW="4570541" imgH="3427323" progId="PowerPoint.Slide.12">
              <p:embed/>
            </p:oleObj>
          </a:graphicData>
        </a:graphic>
      </p:graphicFrame>
      <p:sp>
        <p:nvSpPr>
          <p:cNvPr id="6" name="TextBox 5"/>
          <p:cNvSpPr txBox="1">
            <a:spLocks noChangeArrowheads="1"/>
          </p:cNvSpPr>
          <p:nvPr/>
        </p:nvSpPr>
        <p:spPr bwMode="auto">
          <a:xfrm>
            <a:off x="3929058" y="6489700"/>
            <a:ext cx="5078412" cy="368300"/>
          </a:xfrm>
          <a:prstGeom prst="rect">
            <a:avLst/>
          </a:prstGeom>
          <a:solidFill>
            <a:schemeClr val="bg2"/>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rPr>
              <a:t>преп. каф. </a:t>
            </a:r>
            <a:r>
              <a:rPr lang="ru-RU" dirty="0" err="1" smtClean="0">
                <a:solidFill>
                  <a:srgbClr val="000000"/>
                </a:solidFill>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Содержимое 3" descr="Рисунок1.jpg"/>
          <p:cNvPicPr>
            <a:picLocks noChangeAspect="1"/>
          </p:cNvPicPr>
          <p:nvPr/>
        </p:nvPicPr>
        <p:blipFill>
          <a:blip r:embed="rId2">
            <a:lum bright="-68000"/>
          </a:blip>
          <a:stretch>
            <a:fillRect/>
          </a:stretch>
        </p:blipFill>
        <p:spPr>
          <a:xfrm>
            <a:off x="0" y="0"/>
            <a:ext cx="9144000" cy="6858000"/>
          </a:xfrm>
          <a:prstGeom prst="rect">
            <a:avLst/>
          </a:prstGeom>
        </p:spPr>
      </p:pic>
      <p:sp>
        <p:nvSpPr>
          <p:cNvPr id="3" name="TextBox 2"/>
          <p:cNvSpPr txBox="1">
            <a:spLocks noChangeArrowheads="1"/>
          </p:cNvSpPr>
          <p:nvPr/>
        </p:nvSpPr>
        <p:spPr bwMode="auto">
          <a:xfrm>
            <a:off x="3929058" y="6489700"/>
            <a:ext cx="5078412" cy="368300"/>
          </a:xfrm>
          <a:prstGeom prst="rect">
            <a:avLst/>
          </a:prstGeom>
          <a:solidFill>
            <a:schemeClr val="bg2"/>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rPr>
              <a:t>преп. каф. </a:t>
            </a:r>
            <a:r>
              <a:rPr lang="ru-RU" dirty="0" err="1" smtClean="0">
                <a:solidFill>
                  <a:srgbClr val="000000"/>
                </a:solidFill>
              </a:rPr>
              <a:t>ИПиЭ</a:t>
            </a:r>
            <a:r>
              <a:rPr lang="ru-RU" dirty="0" smtClean="0">
                <a:solidFill>
                  <a:srgbClr val="000000"/>
                </a:solidFill>
              </a:rPr>
              <a:t>  </a:t>
            </a:r>
            <a:r>
              <a:rPr lang="ru-RU" b="1" dirty="0">
                <a:solidFill>
                  <a:srgbClr val="000000"/>
                </a:solidFill>
              </a:rPr>
              <a:t>Кирвель П.И.</a:t>
            </a:r>
          </a:p>
        </p:txBody>
      </p:sp>
      <p:sp>
        <p:nvSpPr>
          <p:cNvPr id="5" name="Заголовок 1"/>
          <p:cNvSpPr txBox="1">
            <a:spLocks/>
          </p:cNvSpPr>
          <p:nvPr/>
        </p:nvSpPr>
        <p:spPr>
          <a:xfrm>
            <a:off x="0" y="0"/>
            <a:ext cx="9144000" cy="642918"/>
          </a:xfrm>
          <a:prstGeom prst="rect">
            <a:avLst/>
          </a:prstGeom>
        </p:spPr>
        <p:txBody>
          <a:bodyPr rtlCol="0">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ru-RU" sz="3200" b="1" i="0" u="none" strike="noStrike" kern="1200" cap="none" spc="0" normalizeH="0" baseline="0" noProof="0" dirty="0" smtClean="0">
                <a:ln>
                  <a:noFill/>
                </a:ln>
                <a:solidFill>
                  <a:srgbClr val="FF6600"/>
                </a:solidFill>
                <a:effectLst>
                  <a:outerShdw blurRad="53975" dist="22860" dir="5400000" algn="tl" rotWithShape="0">
                    <a:srgbClr val="000000">
                      <a:alpha val="55000"/>
                    </a:srgbClr>
                  </a:outerShdw>
                </a:effectLst>
                <a:uLnTx/>
                <a:uFillTx/>
                <a:latin typeface="Times New Roman" pitchFamily="18" charset="0"/>
                <a:ea typeface="+mj-ea"/>
                <a:cs typeface="Times New Roman" pitchFamily="18" charset="0"/>
              </a:rPr>
              <a:t>Устройство и работа ядерного реактора</a:t>
            </a:r>
            <a:endParaRPr kumimoji="0" lang="ru-RU" sz="3200" b="1" i="0" u="none" strike="noStrike" kern="1200" cap="none" spc="0" normalizeH="0" baseline="0" noProof="0" dirty="0">
              <a:ln>
                <a:noFill/>
              </a:ln>
              <a:solidFill>
                <a:srgbClr val="FF6600"/>
              </a:solidFill>
              <a:effectLst>
                <a:outerShdw blurRad="53975" dist="22860" dir="5400000" algn="tl" rotWithShape="0">
                  <a:srgbClr val="000000">
                    <a:alpha val="55000"/>
                  </a:srgbClr>
                </a:outerShdw>
              </a:effectLst>
              <a:uLnTx/>
              <a:uFillTx/>
              <a:latin typeface="Times New Roman" pitchFamily="18" charset="0"/>
              <a:ea typeface="+mj-ea"/>
              <a:cs typeface="Times New Roman" pitchFamily="18" charset="0"/>
            </a:endParaRPr>
          </a:p>
        </p:txBody>
      </p:sp>
      <p:sp>
        <p:nvSpPr>
          <p:cNvPr id="6" name="Прямоугольник 36"/>
          <p:cNvSpPr>
            <a:spLocks noChangeArrowheads="1"/>
          </p:cNvSpPr>
          <p:nvPr/>
        </p:nvSpPr>
        <p:spPr bwMode="auto">
          <a:xfrm>
            <a:off x="285720" y="571480"/>
            <a:ext cx="5000625" cy="1631216"/>
          </a:xfrm>
          <a:prstGeom prst="rect">
            <a:avLst/>
          </a:prstGeom>
          <a:noFill/>
          <a:ln w="9525">
            <a:noFill/>
            <a:miter lim="800000"/>
            <a:headEnd/>
            <a:tailEnd/>
          </a:ln>
        </p:spPr>
        <p:txBody>
          <a:bodyPr>
            <a:spAutoFit/>
          </a:bodyPr>
          <a:lstStyle/>
          <a:p>
            <a:pPr algn="just"/>
            <a:r>
              <a:rPr lang="ru-RU" sz="2000" b="1" i="1" dirty="0">
                <a:solidFill>
                  <a:srgbClr val="FFFF00"/>
                </a:solidFill>
                <a:latin typeface="Times New Roman" pitchFamily="18" charset="0"/>
                <a:cs typeface="Times New Roman" pitchFamily="18" charset="0"/>
              </a:rPr>
              <a:t>Ядерный реактор</a:t>
            </a:r>
            <a:r>
              <a:rPr lang="ru-RU" sz="2000" dirty="0">
                <a:solidFill>
                  <a:schemeClr val="bg1"/>
                </a:solidFill>
                <a:latin typeface="Times New Roman" pitchFamily="18" charset="0"/>
                <a:cs typeface="Times New Roman" pitchFamily="18" charset="0"/>
              </a:rPr>
              <a:t> </a:t>
            </a:r>
            <a:r>
              <a:rPr lang="ru-RU" sz="2000" dirty="0">
                <a:solidFill>
                  <a:schemeClr val="bg2"/>
                </a:solidFill>
                <a:latin typeface="Times New Roman" pitchFamily="18" charset="0"/>
                <a:cs typeface="Times New Roman" pitchFamily="18" charset="0"/>
              </a:rPr>
              <a:t>– устройство, в котором осуществляется управляемая ядерная реакция, сопровождающаяся выделением тепла, которая затем преобразуется в электрическую энергию.</a:t>
            </a:r>
          </a:p>
        </p:txBody>
      </p:sp>
      <p:pic>
        <p:nvPicPr>
          <p:cNvPr id="7" name="Picture 1" descr="C:\Users\Yakudza\Documents\BSUIR\ЗНиОотЧС. РБ\Презентация\Картинки\РБМК-1000 Фотка.jpg"/>
          <p:cNvPicPr>
            <a:picLocks noChangeAspect="1" noChangeArrowheads="1"/>
          </p:cNvPicPr>
          <p:nvPr/>
        </p:nvPicPr>
        <p:blipFill>
          <a:blip r:embed="rId3"/>
          <a:srcRect/>
          <a:stretch>
            <a:fillRect/>
          </a:stretch>
        </p:blipFill>
        <p:spPr bwMode="auto">
          <a:xfrm>
            <a:off x="5500694" y="571481"/>
            <a:ext cx="3071834" cy="1785950"/>
          </a:xfrm>
          <a:prstGeom prst="rect">
            <a:avLst/>
          </a:prstGeom>
          <a:noFill/>
          <a:ln w="9525">
            <a:noFill/>
            <a:miter lim="800000"/>
            <a:headEnd/>
            <a:tailEnd/>
          </a:ln>
        </p:spPr>
      </p:pic>
      <p:sp>
        <p:nvSpPr>
          <p:cNvPr id="8" name="Прямоугольник 34"/>
          <p:cNvSpPr>
            <a:spLocks noChangeArrowheads="1"/>
          </p:cNvSpPr>
          <p:nvPr/>
        </p:nvSpPr>
        <p:spPr bwMode="auto">
          <a:xfrm>
            <a:off x="0" y="2428868"/>
            <a:ext cx="9144000" cy="400050"/>
          </a:xfrm>
          <a:prstGeom prst="rect">
            <a:avLst/>
          </a:prstGeom>
          <a:noFill/>
          <a:ln w="9525">
            <a:noFill/>
            <a:miter lim="800000"/>
            <a:headEnd/>
            <a:tailEnd/>
          </a:ln>
        </p:spPr>
        <p:txBody>
          <a:bodyPr>
            <a:spAutoFit/>
          </a:bodyPr>
          <a:lstStyle/>
          <a:p>
            <a:pPr algn="ctr"/>
            <a:r>
              <a:rPr lang="ru-RU" sz="2000" dirty="0">
                <a:solidFill>
                  <a:srgbClr val="FFFF00"/>
                </a:solidFill>
                <a:latin typeface="Times New Roman" pitchFamily="18" charset="0"/>
                <a:cs typeface="Times New Roman" pitchFamily="18" charset="0"/>
              </a:rPr>
              <a:t>В настоящее время используются ядерные реакторы двух типов</a:t>
            </a:r>
            <a:r>
              <a:rPr lang="ru-RU" sz="2000" dirty="0">
                <a:solidFill>
                  <a:schemeClr val="bg1"/>
                </a:solidFill>
                <a:latin typeface="Times New Roman" pitchFamily="18" charset="0"/>
                <a:cs typeface="Times New Roman" pitchFamily="18" charset="0"/>
              </a:rPr>
              <a:t>:</a:t>
            </a:r>
          </a:p>
        </p:txBody>
      </p:sp>
      <p:graphicFrame>
        <p:nvGraphicFramePr>
          <p:cNvPr id="9" name="Содержимое 35"/>
          <p:cNvGraphicFramePr>
            <a:graphicFrameLocks/>
          </p:cNvGraphicFramePr>
          <p:nvPr/>
        </p:nvGraphicFramePr>
        <p:xfrm>
          <a:off x="0" y="2786058"/>
          <a:ext cx="8786874" cy="37147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Содержимое 3" descr="Рисунок1.jpg"/>
          <p:cNvPicPr>
            <a:picLocks noChangeAspect="1"/>
          </p:cNvPicPr>
          <p:nvPr/>
        </p:nvPicPr>
        <p:blipFill>
          <a:blip r:embed="rId3">
            <a:lum bright="-68000"/>
          </a:blip>
          <a:stretch>
            <a:fillRect/>
          </a:stretch>
        </p:blipFill>
        <p:spPr>
          <a:xfrm>
            <a:off x="0" y="0"/>
            <a:ext cx="9144000" cy="6858000"/>
          </a:xfrm>
          <a:prstGeom prst="rect">
            <a:avLst/>
          </a:prstGeom>
        </p:spPr>
      </p:pic>
      <p:sp>
        <p:nvSpPr>
          <p:cNvPr id="2" name="Заголовок 1"/>
          <p:cNvSpPr>
            <a:spLocks noGrp="1"/>
          </p:cNvSpPr>
          <p:nvPr>
            <p:ph type="title"/>
          </p:nvPr>
        </p:nvSpPr>
        <p:spPr>
          <a:xfrm>
            <a:off x="0" y="0"/>
            <a:ext cx="9144000" cy="500042"/>
          </a:xfrm>
        </p:spPr>
        <p:txBody>
          <a:bodyPr rtlCol="0">
            <a:noAutofit/>
          </a:bodyPr>
          <a:lstStyle/>
          <a:p>
            <a:pPr algn="ctr" eaLnBrk="1" fontAlgn="auto" hangingPunct="1">
              <a:spcAft>
                <a:spcPts val="0"/>
              </a:spcAft>
              <a:defRPr/>
            </a:pPr>
            <a:r>
              <a:rPr lang="ru-RU" sz="3200" dirty="0" smtClean="0">
                <a:solidFill>
                  <a:srgbClr val="FF6600"/>
                </a:solidFill>
                <a:latin typeface="Times New Roman" pitchFamily="18" charset="0"/>
                <a:cs typeface="Times New Roman" pitchFamily="18" charset="0"/>
              </a:rPr>
              <a:t>Оценка работы ядерного реактора</a:t>
            </a:r>
            <a:endParaRPr lang="ru-RU" sz="3200" dirty="0">
              <a:solidFill>
                <a:srgbClr val="FF6600"/>
              </a:solidFill>
              <a:latin typeface="Times New Roman" pitchFamily="18" charset="0"/>
              <a:cs typeface="Times New Roman" pitchFamily="18" charset="0"/>
            </a:endParaRPr>
          </a:p>
        </p:txBody>
      </p:sp>
      <p:sp>
        <p:nvSpPr>
          <p:cNvPr id="34819" name="Прямоугольник 46"/>
          <p:cNvSpPr>
            <a:spLocks noChangeArrowheads="1"/>
          </p:cNvSpPr>
          <p:nvPr/>
        </p:nvSpPr>
        <p:spPr bwMode="auto">
          <a:xfrm>
            <a:off x="0" y="500063"/>
            <a:ext cx="7429500" cy="1016000"/>
          </a:xfrm>
          <a:prstGeom prst="rect">
            <a:avLst/>
          </a:prstGeom>
          <a:noFill/>
          <a:ln w="9525">
            <a:noFill/>
            <a:miter lim="800000"/>
            <a:headEnd/>
            <a:tailEnd/>
          </a:ln>
        </p:spPr>
        <p:txBody>
          <a:bodyPr>
            <a:spAutoFit/>
          </a:bodyPr>
          <a:lstStyle/>
          <a:p>
            <a:pPr algn="just"/>
            <a:r>
              <a:rPr lang="ru-RU" sz="2000" dirty="0">
                <a:solidFill>
                  <a:schemeClr val="bg2"/>
                </a:solidFill>
                <a:latin typeface="Times New Roman" pitchFamily="18" charset="0"/>
                <a:cs typeface="Times New Roman" pitchFamily="18" charset="0"/>
              </a:rPr>
              <a:t>Состояние реактора с точки зрения критичности, т.е. способности поддержания цепной реакции оценивается </a:t>
            </a:r>
            <a:r>
              <a:rPr lang="ru-RU" sz="2000" b="1" i="1" dirty="0">
                <a:solidFill>
                  <a:srgbClr val="FFFF00"/>
                </a:solidFill>
                <a:latin typeface="Times New Roman" pitchFamily="18" charset="0"/>
                <a:cs typeface="Times New Roman" pitchFamily="18" charset="0"/>
              </a:rPr>
              <a:t>коэффициентом реактивности:</a:t>
            </a:r>
          </a:p>
        </p:txBody>
      </p:sp>
      <p:pic>
        <p:nvPicPr>
          <p:cNvPr id="34820" name="Picture 1"/>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7429520" y="571480"/>
            <a:ext cx="1500187" cy="836613"/>
          </a:xfrm>
          <a:prstGeom prst="rect">
            <a:avLst/>
          </a:prstGeom>
          <a:noFill/>
          <a:ln w="9525">
            <a:noFill/>
            <a:miter lim="800000"/>
            <a:headEnd/>
            <a:tailEnd/>
          </a:ln>
        </p:spPr>
      </p:pic>
      <p:sp>
        <p:nvSpPr>
          <p:cNvPr id="34821" name="Прямоугольник 39"/>
          <p:cNvSpPr>
            <a:spLocks noChangeArrowheads="1"/>
          </p:cNvSpPr>
          <p:nvPr/>
        </p:nvSpPr>
        <p:spPr bwMode="auto">
          <a:xfrm>
            <a:off x="0" y="2357438"/>
            <a:ext cx="5857875" cy="1016000"/>
          </a:xfrm>
          <a:prstGeom prst="rect">
            <a:avLst/>
          </a:prstGeom>
          <a:noFill/>
          <a:ln w="9525">
            <a:noFill/>
            <a:miter lim="800000"/>
            <a:headEnd/>
            <a:tailEnd/>
          </a:ln>
        </p:spPr>
        <p:txBody>
          <a:bodyPr>
            <a:spAutoFit/>
          </a:bodyPr>
          <a:lstStyle/>
          <a:p>
            <a:pPr algn="just"/>
            <a:r>
              <a:rPr lang="ru-RU" sz="2000" dirty="0">
                <a:solidFill>
                  <a:schemeClr val="bg2"/>
                </a:solidFill>
                <a:latin typeface="Times New Roman" pitchFamily="18" charset="0"/>
                <a:cs typeface="Times New Roman" pitchFamily="18" charset="0"/>
              </a:rPr>
              <a:t>Т.к. режим работы реактора в сильной степени зависит от температуры, то вводится понятие </a:t>
            </a:r>
            <a:r>
              <a:rPr lang="ru-RU" sz="2000" b="1" i="1" dirty="0">
                <a:solidFill>
                  <a:srgbClr val="FFFF00"/>
                </a:solidFill>
                <a:latin typeface="Times New Roman" pitchFamily="18" charset="0"/>
                <a:cs typeface="Times New Roman" pitchFamily="18" charset="0"/>
              </a:rPr>
              <a:t>температурный коэффициент реактивности</a:t>
            </a:r>
            <a:r>
              <a:rPr lang="ru-RU" sz="2000" dirty="0">
                <a:solidFill>
                  <a:schemeClr val="bg1"/>
                </a:solidFill>
                <a:latin typeface="Times New Roman" pitchFamily="18" charset="0"/>
                <a:cs typeface="Times New Roman" pitchFamily="18" charset="0"/>
              </a:rPr>
              <a:t>:</a:t>
            </a:r>
          </a:p>
        </p:txBody>
      </p:sp>
      <p:pic>
        <p:nvPicPr>
          <p:cNvPr id="34822" name="Picture 4"/>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5929322" y="2357430"/>
            <a:ext cx="3081337" cy="1000125"/>
          </a:xfrm>
          <a:prstGeom prst="rect">
            <a:avLst/>
          </a:prstGeom>
          <a:noFill/>
          <a:ln w="9525">
            <a:noFill/>
            <a:miter lim="800000"/>
            <a:headEnd/>
            <a:tailEnd/>
          </a:ln>
        </p:spPr>
      </p:pic>
      <p:graphicFrame>
        <p:nvGraphicFramePr>
          <p:cNvPr id="46" name="Схема 45"/>
          <p:cNvGraphicFramePr/>
          <p:nvPr/>
        </p:nvGraphicFramePr>
        <p:xfrm>
          <a:off x="0" y="3714752"/>
          <a:ext cx="9144000" cy="307183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4824" name="Прямоугольник 41"/>
          <p:cNvSpPr>
            <a:spLocks noChangeArrowheads="1"/>
          </p:cNvSpPr>
          <p:nvPr/>
        </p:nvSpPr>
        <p:spPr bwMode="auto">
          <a:xfrm>
            <a:off x="0" y="1506538"/>
            <a:ext cx="9144000" cy="708025"/>
          </a:xfrm>
          <a:prstGeom prst="rect">
            <a:avLst/>
          </a:prstGeom>
          <a:noFill/>
          <a:ln w="9525">
            <a:noFill/>
            <a:miter lim="800000"/>
            <a:headEnd/>
            <a:tailEnd/>
          </a:ln>
        </p:spPr>
        <p:txBody>
          <a:bodyPr>
            <a:spAutoFit/>
          </a:bodyPr>
          <a:lstStyle/>
          <a:p>
            <a:pPr algn="just"/>
            <a:r>
              <a:rPr lang="en-US" sz="2000" b="1" i="1" dirty="0" smtClean="0">
                <a:solidFill>
                  <a:srgbClr val="FFFF00"/>
                </a:solidFill>
                <a:latin typeface="Times New Roman" pitchFamily="18" charset="0"/>
                <a:cs typeface="Times New Roman" pitchFamily="18" charset="0"/>
              </a:rPr>
              <a:t>K</a:t>
            </a:r>
            <a:r>
              <a:rPr lang="en-US" sz="2000" dirty="0" smtClean="0">
                <a:solidFill>
                  <a:schemeClr val="bg1"/>
                </a:solidFill>
                <a:latin typeface="Times New Roman" pitchFamily="18" charset="0"/>
                <a:cs typeface="Times New Roman" pitchFamily="18" charset="0"/>
              </a:rPr>
              <a:t> </a:t>
            </a:r>
            <a:r>
              <a:rPr lang="ru-RU" sz="2000" b="1" i="1" dirty="0">
                <a:solidFill>
                  <a:srgbClr val="FFFF00"/>
                </a:solidFill>
                <a:latin typeface="Times New Roman" pitchFamily="18" charset="0"/>
                <a:cs typeface="Times New Roman" pitchFamily="18" charset="0"/>
              </a:rPr>
              <a:t>коэффициент размножения </a:t>
            </a:r>
            <a:r>
              <a:rPr lang="ru-RU" sz="2000" dirty="0">
                <a:solidFill>
                  <a:schemeClr val="bg2"/>
                </a:solidFill>
                <a:latin typeface="Times New Roman" pitchFamily="18" charset="0"/>
                <a:cs typeface="Times New Roman" pitchFamily="18" charset="0"/>
              </a:rPr>
              <a:t>- отношение количества нейтронов в данном поколении (в данный момент времени) к количеству нейтронов в предыдущем.</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357158" y="0"/>
            <a:ext cx="8643998" cy="6555641"/>
          </a:xfrm>
          <a:prstGeom prst="rect">
            <a:avLst/>
          </a:prstGeom>
          <a:solidFill>
            <a:srgbClr val="99CCFF"/>
          </a:solidFill>
          <a:ln w="28575">
            <a:solidFill>
              <a:srgbClr val="FF0000"/>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0850" algn="just" defTabSz="914400" rtl="0" eaLnBrk="1" fontAlgn="base" latinLnBrk="0" hangingPunct="1">
              <a:lnSpc>
                <a:spcPct val="100000"/>
              </a:lnSpc>
              <a:spcBef>
                <a:spcPct val="0"/>
              </a:spcBef>
              <a:spcAft>
                <a:spcPct val="0"/>
              </a:spcAft>
              <a:buClrTx/>
              <a:buSzTx/>
              <a:buFontTx/>
              <a:buNone/>
              <a:tabLst/>
            </a:pPr>
            <a:r>
              <a:rPr kumimoji="0" lang="ru-RU" sz="28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План занятия:</a:t>
            </a:r>
            <a:endParaRPr kumimoji="0" lang="ru-RU" sz="2800" b="0" i="0" u="none" strike="noStrike" cap="none" normalizeH="0" baseline="0" dirty="0" smtClean="0">
              <a:ln>
                <a:noFill/>
              </a:ln>
              <a:solidFill>
                <a:schemeClr val="tx1"/>
              </a:solidFill>
              <a:effectLst/>
              <a:latin typeface="Times New Roman" pitchFamily="18" charset="0"/>
              <a:cs typeface="Times New Roman" pitchFamily="18" charset="0"/>
            </a:endParaRPr>
          </a:p>
          <a:p>
            <a:pPr marL="173038" marR="0" lvl="0" indent="358775" algn="just" defTabSz="914400" rtl="0" eaLnBrk="0" fontAlgn="base" latinLnBrk="0" hangingPunct="0">
              <a:lnSpc>
                <a:spcPct val="100000"/>
              </a:lnSpc>
              <a:spcBef>
                <a:spcPct val="0"/>
              </a:spcBef>
              <a:spcAft>
                <a:spcPct val="0"/>
              </a:spcAft>
              <a:buClrTx/>
              <a:buSzTx/>
              <a:buFontTx/>
              <a:buAutoNum type="arabicPeriod"/>
              <a:tabLst/>
            </a:pPr>
            <a:r>
              <a:rPr kumimoji="0" lang="ru-RU" sz="28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Чрезвычайные ситуации (ЧС),</a:t>
            </a:r>
            <a:r>
              <a:rPr kumimoji="0" lang="ru-RU" sz="2800" b="0" i="0" u="none" strike="noStrike" cap="none" normalizeH="0" dirty="0" smtClean="0">
                <a:ln>
                  <a:noFill/>
                </a:ln>
                <a:solidFill>
                  <a:schemeClr val="tx1"/>
                </a:solidFill>
                <a:effectLst/>
                <a:latin typeface="Times New Roman" pitchFamily="18" charset="0"/>
                <a:ea typeface="Times New Roman" pitchFamily="18" charset="0"/>
                <a:cs typeface="Times New Roman" pitchFamily="18" charset="0"/>
              </a:rPr>
              <a:t> их виды и особенности.</a:t>
            </a:r>
          </a:p>
          <a:p>
            <a:pPr marL="173038" lvl="0" indent="358775" algn="just" eaLnBrk="0" fontAlgn="base" hangingPunct="0">
              <a:spcBef>
                <a:spcPct val="0"/>
              </a:spcBef>
              <a:spcAft>
                <a:spcPct val="0"/>
              </a:spcAft>
              <a:buFontTx/>
              <a:buAutoNum type="arabicPeriod"/>
            </a:pPr>
            <a:r>
              <a:rPr lang="ru-RU" sz="2800" dirty="0" smtClean="0">
                <a:latin typeface="Times New Roman" pitchFamily="18" charset="0"/>
                <a:cs typeface="Times New Roman" pitchFamily="18" charset="0"/>
              </a:rPr>
              <a:t>Классификация ЧС.</a:t>
            </a:r>
          </a:p>
          <a:p>
            <a:pPr marL="173038" lvl="0" indent="358775" algn="just" eaLnBrk="0" fontAlgn="base" hangingPunct="0">
              <a:spcBef>
                <a:spcPct val="0"/>
              </a:spcBef>
              <a:spcAft>
                <a:spcPct val="0"/>
              </a:spcAft>
              <a:buFontTx/>
              <a:buAutoNum type="arabicPeriod"/>
            </a:pPr>
            <a:r>
              <a:rPr lang="ru-RU" sz="2800" dirty="0" smtClean="0">
                <a:latin typeface="Times New Roman" pitchFamily="18" charset="0"/>
                <a:cs typeface="Times New Roman" pitchFamily="18" charset="0"/>
              </a:rPr>
              <a:t>Характеристика ядра:</a:t>
            </a:r>
            <a:r>
              <a:rPr lang="en-US" sz="2800" dirty="0" smtClean="0">
                <a:latin typeface="Times New Roman" pitchFamily="18" charset="0"/>
                <a:cs typeface="Times New Roman" pitchFamily="18" charset="0"/>
              </a:rPr>
              <a:t> </a:t>
            </a:r>
            <a:r>
              <a:rPr lang="ru-RU" sz="2800" dirty="0" smtClean="0">
                <a:latin typeface="Times New Roman" pitchFamily="18" charset="0"/>
                <a:cs typeface="Times New Roman" pitchFamily="18" charset="0"/>
              </a:rPr>
              <a:t>заряд, размеры и масса, ядерная сила и ядерная реакция.</a:t>
            </a:r>
          </a:p>
          <a:p>
            <a:pPr marL="173038" lvl="0" indent="358775" algn="just" eaLnBrk="0" fontAlgn="base" hangingPunct="0">
              <a:spcBef>
                <a:spcPct val="0"/>
              </a:spcBef>
              <a:spcAft>
                <a:spcPct val="0"/>
              </a:spcAft>
              <a:buFontTx/>
              <a:buAutoNum type="arabicPeriod"/>
            </a:pPr>
            <a:r>
              <a:rPr lang="ru-RU" sz="2800" dirty="0" smtClean="0">
                <a:latin typeface="Times New Roman" pitchFamily="18" charset="0"/>
                <a:cs typeface="Times New Roman" pitchFamily="18" charset="0"/>
              </a:rPr>
              <a:t>Радиоактивность,</a:t>
            </a:r>
            <a:r>
              <a:rPr lang="ru-RU" sz="2800" dirty="0" smtClean="0"/>
              <a:t> </a:t>
            </a:r>
            <a:r>
              <a:rPr lang="ru-RU" sz="2800" dirty="0">
                <a:latin typeface="Times New Roman" pitchFamily="18" charset="0"/>
                <a:cs typeface="Times New Roman" pitchFamily="18" charset="0"/>
              </a:rPr>
              <a:t>виды распадов радиоактивных ядер и их </a:t>
            </a:r>
            <a:r>
              <a:rPr lang="ru-RU" sz="2800" dirty="0" smtClean="0">
                <a:latin typeface="Times New Roman" pitchFamily="18" charset="0"/>
                <a:cs typeface="Times New Roman" pitchFamily="18" charset="0"/>
              </a:rPr>
              <a:t>характеристика.</a:t>
            </a:r>
            <a:r>
              <a:rPr lang="ru-RU" sz="2800" dirty="0"/>
              <a:t> </a:t>
            </a:r>
            <a:r>
              <a:rPr lang="ru-RU" sz="2800" dirty="0">
                <a:latin typeface="Times New Roman" pitchFamily="18" charset="0"/>
                <a:cs typeface="Times New Roman" pitchFamily="18" charset="0"/>
              </a:rPr>
              <a:t>Цепная реакция деления тяжелых ядер. </a:t>
            </a:r>
            <a:endParaRPr lang="ru-RU" sz="2800" dirty="0" smtClean="0">
              <a:latin typeface="Times New Roman" pitchFamily="18" charset="0"/>
              <a:cs typeface="Times New Roman" pitchFamily="18" charset="0"/>
            </a:endParaRPr>
          </a:p>
          <a:p>
            <a:pPr marL="173038" lvl="0" indent="358775" algn="just" eaLnBrk="0" fontAlgn="base" hangingPunct="0">
              <a:spcBef>
                <a:spcPct val="0"/>
              </a:spcBef>
              <a:spcAft>
                <a:spcPct val="0"/>
              </a:spcAft>
              <a:buFontTx/>
              <a:buAutoNum type="arabicPeriod"/>
            </a:pPr>
            <a:r>
              <a:rPr lang="ru-RU" sz="2800" dirty="0" smtClean="0">
                <a:latin typeface="Times New Roman" pitchFamily="18" charset="0"/>
                <a:cs typeface="Times New Roman" pitchFamily="18" charset="0"/>
              </a:rPr>
              <a:t>Активность радионуклидов</a:t>
            </a:r>
            <a:r>
              <a:rPr lang="ru-RU" sz="2800" dirty="0">
                <a:latin typeface="Times New Roman" pitchFamily="18" charset="0"/>
                <a:cs typeface="Times New Roman" pitchFamily="18" charset="0"/>
              </a:rPr>
              <a:t> и единицы ее измерения. </a:t>
            </a:r>
            <a:endParaRPr lang="ru-RU" sz="2800" dirty="0" smtClean="0">
              <a:latin typeface="Times New Roman" pitchFamily="18" charset="0"/>
              <a:cs typeface="Times New Roman" pitchFamily="18" charset="0"/>
            </a:endParaRPr>
          </a:p>
          <a:p>
            <a:pPr marL="173038" lvl="0" indent="358775" algn="just" eaLnBrk="0" fontAlgn="base" hangingPunct="0">
              <a:spcBef>
                <a:spcPct val="0"/>
              </a:spcBef>
              <a:spcAft>
                <a:spcPct val="0"/>
              </a:spcAft>
              <a:buFontTx/>
              <a:buAutoNum type="arabicPeriod"/>
            </a:pPr>
            <a:r>
              <a:rPr lang="ru-RU" sz="2800" dirty="0">
                <a:latin typeface="Times New Roman" pitchFamily="18" charset="0"/>
                <a:cs typeface="Times New Roman" pitchFamily="18" charset="0"/>
              </a:rPr>
              <a:t>Естественные и искусственные источники радиации</a:t>
            </a:r>
            <a:r>
              <a:rPr lang="ru-RU" sz="2800" dirty="0" smtClean="0">
                <a:latin typeface="Times New Roman" pitchFamily="18" charset="0"/>
                <a:cs typeface="Times New Roman" pitchFamily="18" charset="0"/>
              </a:rPr>
              <a:t>.</a:t>
            </a:r>
          </a:p>
          <a:p>
            <a:pPr marL="173038" lvl="0" indent="358775" algn="just" eaLnBrk="0" fontAlgn="base" hangingPunct="0">
              <a:spcBef>
                <a:spcPct val="0"/>
              </a:spcBef>
              <a:spcAft>
                <a:spcPct val="0"/>
              </a:spcAft>
              <a:buFontTx/>
              <a:buAutoNum type="arabicPeriod"/>
            </a:pPr>
            <a:r>
              <a:rPr lang="ru-RU" sz="2800" dirty="0">
                <a:latin typeface="Times New Roman" pitchFamily="18" charset="0"/>
                <a:cs typeface="Times New Roman" pitchFamily="18" charset="0"/>
              </a:rPr>
              <a:t>Понятие о ядерном реакторе и принципе его работы</a:t>
            </a:r>
            <a:r>
              <a:rPr lang="ru-RU" sz="2800" dirty="0" smtClean="0">
                <a:latin typeface="Times New Roman" pitchFamily="18" charset="0"/>
                <a:cs typeface="Times New Roman" pitchFamily="18" charset="0"/>
              </a:rPr>
              <a:t>.</a:t>
            </a:r>
            <a:endParaRPr kumimoji="0" lang="ru-RU" sz="2800" b="0" i="0" u="none" strike="noStrike" cap="none" normalizeH="0" dirty="0" smtClean="0">
              <a:ln>
                <a:noFill/>
              </a:ln>
              <a:solidFill>
                <a:schemeClr val="tx1"/>
              </a:solidFill>
              <a:effectLst/>
              <a:latin typeface="Times New Roman" pitchFamily="18" charset="0"/>
              <a:ea typeface="Times New Roman" pitchFamily="18" charset="0"/>
              <a:cs typeface="Times New Roman" pitchFamily="18" charset="0"/>
            </a:endParaRPr>
          </a:p>
        </p:txBody>
      </p:sp>
      <p:sp>
        <p:nvSpPr>
          <p:cNvPr id="3" name="TextBox 1"/>
          <p:cNvSpPr txBox="1">
            <a:spLocks noChangeArrowheads="1"/>
          </p:cNvSpPr>
          <p:nvPr/>
        </p:nvSpPr>
        <p:spPr bwMode="auto">
          <a:xfrm>
            <a:off x="3786182" y="6286520"/>
            <a:ext cx="5078412" cy="368300"/>
          </a:xfrm>
          <a:prstGeom prst="rect">
            <a:avLst/>
          </a:prstGeom>
          <a:solidFill>
            <a:schemeClr val="bg2"/>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rPr>
              <a:t>преп. каф. </a:t>
            </a:r>
            <a:r>
              <a:rPr lang="ru-RU" dirty="0" err="1" smtClean="0">
                <a:solidFill>
                  <a:srgbClr val="000000"/>
                </a:solidFill>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Содержимое 3" descr="Рисунок1.jpg"/>
          <p:cNvPicPr>
            <a:picLocks noChangeAspect="1"/>
          </p:cNvPicPr>
          <p:nvPr/>
        </p:nvPicPr>
        <p:blipFill>
          <a:blip r:embed="rId4">
            <a:lum bright="-68000"/>
          </a:blip>
          <a:stretch>
            <a:fillRect/>
          </a:stretch>
        </p:blipFill>
        <p:spPr>
          <a:xfrm>
            <a:off x="0" y="0"/>
            <a:ext cx="9144000" cy="6858000"/>
          </a:xfrm>
          <a:prstGeom prst="rect">
            <a:avLst/>
          </a:prstGeom>
        </p:spPr>
      </p:pic>
      <p:graphicFrame>
        <p:nvGraphicFramePr>
          <p:cNvPr id="39" name="Таблица 38"/>
          <p:cNvGraphicFramePr>
            <a:graphicFrameLocks noGrp="1"/>
          </p:cNvGraphicFramePr>
          <p:nvPr/>
        </p:nvGraphicFramePr>
        <p:xfrm>
          <a:off x="0" y="0"/>
          <a:ext cx="9144000" cy="1798320"/>
        </p:xfrm>
        <a:graphic>
          <a:graphicData uri="http://schemas.openxmlformats.org/drawingml/2006/table">
            <a:tbl>
              <a:tblPr firstRow="1" bandRow="1" bandCol="1">
                <a:tableStyleId>{5A111915-BE36-4E01-A7E5-04B1672EAD32}</a:tableStyleId>
              </a:tblPr>
              <a:tblGrid>
                <a:gridCol w="4572000"/>
                <a:gridCol w="4572000"/>
              </a:tblGrid>
              <a:tr h="341302">
                <a:tc gridSpan="2">
                  <a:txBody>
                    <a:bodyPr/>
                    <a:lstStyle/>
                    <a:p>
                      <a:pPr algn="ctr"/>
                      <a:r>
                        <a:rPr lang="ru-RU" sz="2000" dirty="0" smtClean="0">
                          <a:solidFill>
                            <a:schemeClr val="bg2"/>
                          </a:solidFill>
                        </a:rPr>
                        <a:t>Классификация</a:t>
                      </a:r>
                      <a:r>
                        <a:rPr lang="ru-RU" sz="2000" baseline="0" dirty="0" smtClean="0">
                          <a:solidFill>
                            <a:schemeClr val="bg2"/>
                          </a:solidFill>
                        </a:rPr>
                        <a:t> реакторов РБМК-1000</a:t>
                      </a:r>
                      <a:endParaRPr lang="ru-RU" sz="2000" dirty="0">
                        <a:solidFill>
                          <a:schemeClr val="bg2"/>
                        </a:solidFill>
                      </a:endParaRPr>
                    </a:p>
                  </a:txBody>
                  <a:tcPr>
                    <a:solidFill>
                      <a:srgbClr val="FF9933"/>
                    </a:solidFill>
                  </a:tcPr>
                </a:tc>
                <a:tc hMerge="1">
                  <a:txBody>
                    <a:bodyPr/>
                    <a:lstStyle/>
                    <a:p>
                      <a:endParaRPr lang="ru-RU" dirty="0"/>
                    </a:p>
                  </a:txBody>
                  <a:tcPr/>
                </a:tc>
              </a:tr>
              <a:tr h="603842">
                <a:tc>
                  <a:txBody>
                    <a:bodyPr/>
                    <a:lstStyle/>
                    <a:p>
                      <a:r>
                        <a:rPr lang="ru-RU" sz="2000" dirty="0" smtClean="0">
                          <a:solidFill>
                            <a:schemeClr val="bg2"/>
                          </a:solidFill>
                        </a:rPr>
                        <a:t>По расположению ядерного</a:t>
                      </a:r>
                      <a:r>
                        <a:rPr lang="ru-RU" sz="2000" baseline="0" dirty="0" smtClean="0">
                          <a:solidFill>
                            <a:schemeClr val="bg2"/>
                          </a:solidFill>
                        </a:rPr>
                        <a:t> топлива и замедлителя</a:t>
                      </a:r>
                      <a:endParaRPr lang="ru-RU" sz="2000" dirty="0">
                        <a:solidFill>
                          <a:schemeClr val="bg2"/>
                        </a:solidFill>
                      </a:endParaRPr>
                    </a:p>
                  </a:txBody>
                  <a:tcPr/>
                </a:tc>
                <a:tc>
                  <a:txBody>
                    <a:bodyPr/>
                    <a:lstStyle/>
                    <a:p>
                      <a:r>
                        <a:rPr lang="ru-RU" sz="2000" dirty="0" smtClean="0">
                          <a:solidFill>
                            <a:schemeClr val="bg2"/>
                          </a:solidFill>
                        </a:rPr>
                        <a:t>По энергии вторичных нейтронов:</a:t>
                      </a:r>
                      <a:endParaRPr lang="ru-RU" sz="2000" dirty="0">
                        <a:solidFill>
                          <a:schemeClr val="bg2"/>
                        </a:solidFill>
                      </a:endParaRPr>
                    </a:p>
                  </a:txBody>
                  <a:tcPr/>
                </a:tc>
              </a:tr>
              <a:tr h="626469">
                <a:tc>
                  <a:txBody>
                    <a:bodyPr/>
                    <a:lstStyle/>
                    <a:p>
                      <a:pPr marL="457200" indent="-457200">
                        <a:buFont typeface="+mj-lt"/>
                        <a:buAutoNum type="arabicParenR"/>
                      </a:pPr>
                      <a:r>
                        <a:rPr lang="ru-RU" sz="2000" dirty="0" smtClean="0">
                          <a:solidFill>
                            <a:schemeClr val="bg2"/>
                          </a:solidFill>
                        </a:rPr>
                        <a:t>Гомогенные</a:t>
                      </a:r>
                      <a:r>
                        <a:rPr lang="ru-RU" sz="2000" baseline="0" dirty="0" smtClean="0">
                          <a:solidFill>
                            <a:schemeClr val="bg2"/>
                          </a:solidFill>
                        </a:rPr>
                        <a:t> реакторы</a:t>
                      </a:r>
                    </a:p>
                    <a:p>
                      <a:pPr marL="457200" indent="-457200">
                        <a:buFont typeface="+mj-lt"/>
                        <a:buAutoNum type="arabicParenR"/>
                      </a:pPr>
                      <a:r>
                        <a:rPr lang="ru-RU" sz="2000" baseline="0" dirty="0" smtClean="0">
                          <a:solidFill>
                            <a:schemeClr val="bg2"/>
                          </a:solidFill>
                        </a:rPr>
                        <a:t>Гетерогенные реакторы</a:t>
                      </a:r>
                      <a:endParaRPr lang="ru-RU" sz="2000" dirty="0">
                        <a:solidFill>
                          <a:schemeClr val="bg2"/>
                        </a:solidFill>
                      </a:endParaRPr>
                    </a:p>
                  </a:txBody>
                  <a:tcPr/>
                </a:tc>
                <a:tc>
                  <a:txBody>
                    <a:bodyPr/>
                    <a:lstStyle/>
                    <a:p>
                      <a:pPr marL="457200" indent="-457200">
                        <a:buFont typeface="+mj-lt"/>
                        <a:buAutoNum type="arabicParenR"/>
                      </a:pPr>
                      <a:r>
                        <a:rPr lang="ru-RU" sz="2000" dirty="0" smtClean="0">
                          <a:solidFill>
                            <a:schemeClr val="bg2"/>
                          </a:solidFill>
                        </a:rPr>
                        <a:t>На тепловых нейтронах</a:t>
                      </a:r>
                    </a:p>
                    <a:p>
                      <a:pPr marL="457200" indent="-457200">
                        <a:buFont typeface="+mj-lt"/>
                        <a:buAutoNum type="arabicParenR"/>
                      </a:pPr>
                      <a:r>
                        <a:rPr lang="ru-RU" sz="2000" dirty="0" smtClean="0">
                          <a:solidFill>
                            <a:schemeClr val="bg2"/>
                          </a:solidFill>
                        </a:rPr>
                        <a:t>На</a:t>
                      </a:r>
                      <a:r>
                        <a:rPr lang="ru-RU" sz="2000" baseline="0" dirty="0" smtClean="0">
                          <a:solidFill>
                            <a:schemeClr val="bg2"/>
                          </a:solidFill>
                        </a:rPr>
                        <a:t> быстрых нейтронах</a:t>
                      </a:r>
                      <a:endParaRPr lang="ru-RU" sz="2000" dirty="0">
                        <a:solidFill>
                          <a:schemeClr val="bg2"/>
                        </a:solidFill>
                      </a:endParaRPr>
                    </a:p>
                  </a:txBody>
                  <a:tcPr/>
                </a:tc>
              </a:tr>
            </a:tbl>
          </a:graphicData>
        </a:graphic>
      </p:graphicFrame>
      <p:graphicFrame>
        <p:nvGraphicFramePr>
          <p:cNvPr id="1026" name="Object 3"/>
          <p:cNvGraphicFramePr>
            <a:graphicFrameLocks noChangeAspect="1"/>
          </p:cNvGraphicFramePr>
          <p:nvPr/>
        </p:nvGraphicFramePr>
        <p:xfrm>
          <a:off x="0" y="1785938"/>
          <a:ext cx="9104313" cy="3786187"/>
        </p:xfrm>
        <a:graphic>
          <a:graphicData uri="http://schemas.openxmlformats.org/presentationml/2006/ole">
            <p:oleObj spid="_x0000_s65540" name="Visio" r:id="rId5" imgW="6886862" imgH="2867768" progId="Visio.Drawing.11">
              <p:embed/>
            </p:oleObj>
          </a:graphicData>
        </a:graphic>
      </p:graphicFrame>
      <p:sp>
        <p:nvSpPr>
          <p:cNvPr id="1041" name="Прямоугольник 45"/>
          <p:cNvSpPr>
            <a:spLocks noChangeArrowheads="1"/>
          </p:cNvSpPr>
          <p:nvPr/>
        </p:nvSpPr>
        <p:spPr bwMode="auto">
          <a:xfrm>
            <a:off x="0" y="5286388"/>
            <a:ext cx="9144000" cy="400050"/>
          </a:xfrm>
          <a:prstGeom prst="rect">
            <a:avLst/>
          </a:prstGeom>
          <a:noFill/>
          <a:ln w="9525">
            <a:noFill/>
            <a:miter lim="800000"/>
            <a:headEnd/>
            <a:tailEnd/>
          </a:ln>
        </p:spPr>
        <p:txBody>
          <a:bodyPr>
            <a:spAutoFit/>
          </a:bodyPr>
          <a:lstStyle/>
          <a:p>
            <a:pPr algn="ctr"/>
            <a:r>
              <a:rPr lang="ru-RU" sz="2000" dirty="0">
                <a:solidFill>
                  <a:schemeClr val="bg2"/>
                </a:solidFill>
                <a:latin typeface="Times New Roman" pitchFamily="18" charset="0"/>
                <a:cs typeface="Times New Roman" pitchFamily="18" charset="0"/>
              </a:rPr>
              <a:t>Структура активной зоны ядерного реактора на тепловых нейтронах</a:t>
            </a:r>
          </a:p>
        </p:txBody>
      </p:sp>
      <p:sp>
        <p:nvSpPr>
          <p:cNvPr id="47" name="Прямоугольник 46"/>
          <p:cNvSpPr/>
          <p:nvPr/>
        </p:nvSpPr>
        <p:spPr>
          <a:xfrm>
            <a:off x="714348" y="5643578"/>
            <a:ext cx="7358114" cy="1015663"/>
          </a:xfrm>
          <a:prstGeom prst="rect">
            <a:avLst/>
          </a:prstGeom>
        </p:spPr>
        <p:txBody>
          <a:bodyPr numCol="2">
            <a:spAutoFit/>
          </a:bodyPr>
          <a:lstStyle/>
          <a:p>
            <a:pPr marL="457200" indent="-457200" fontAlgn="auto">
              <a:spcBef>
                <a:spcPts val="0"/>
              </a:spcBef>
              <a:spcAft>
                <a:spcPts val="0"/>
              </a:spcAft>
              <a:buFont typeface="+mj-lt"/>
              <a:buAutoNum type="arabicPeriod"/>
              <a:defRPr/>
            </a:pPr>
            <a:r>
              <a:rPr lang="ru-RU" sz="2000" dirty="0">
                <a:solidFill>
                  <a:schemeClr val="bg2"/>
                </a:solidFill>
                <a:latin typeface="Times New Roman" pitchFamily="18" charset="0"/>
                <a:cs typeface="Times New Roman" pitchFamily="18" charset="0"/>
              </a:rPr>
              <a:t>Ядерное топливо</a:t>
            </a:r>
          </a:p>
          <a:p>
            <a:pPr marL="457200" indent="-457200" fontAlgn="auto">
              <a:spcBef>
                <a:spcPts val="0"/>
              </a:spcBef>
              <a:spcAft>
                <a:spcPts val="0"/>
              </a:spcAft>
              <a:buFont typeface="+mj-lt"/>
              <a:buAutoNum type="arabicPeriod"/>
              <a:defRPr/>
            </a:pPr>
            <a:r>
              <a:rPr lang="ru-RU" sz="2000" dirty="0">
                <a:solidFill>
                  <a:schemeClr val="bg2"/>
                </a:solidFill>
                <a:latin typeface="Times New Roman" pitchFamily="18" charset="0"/>
                <a:cs typeface="Times New Roman" pitchFamily="18" charset="0"/>
              </a:rPr>
              <a:t>Замедлитель</a:t>
            </a:r>
          </a:p>
          <a:p>
            <a:pPr marL="457200" indent="-457200" fontAlgn="auto">
              <a:spcBef>
                <a:spcPts val="0"/>
              </a:spcBef>
              <a:spcAft>
                <a:spcPts val="0"/>
              </a:spcAft>
              <a:buFont typeface="+mj-lt"/>
              <a:buAutoNum type="arabicPeriod"/>
              <a:defRPr/>
            </a:pPr>
            <a:r>
              <a:rPr lang="ru-RU" sz="2000" dirty="0">
                <a:solidFill>
                  <a:schemeClr val="bg2"/>
                </a:solidFill>
                <a:latin typeface="Times New Roman" pitchFamily="18" charset="0"/>
                <a:cs typeface="Times New Roman" pitchFamily="18" charset="0"/>
              </a:rPr>
              <a:t>Управляющие стержни</a:t>
            </a:r>
          </a:p>
          <a:p>
            <a:pPr marL="457200" indent="-457200" fontAlgn="auto">
              <a:spcBef>
                <a:spcPts val="0"/>
              </a:spcBef>
              <a:spcAft>
                <a:spcPts val="0"/>
              </a:spcAft>
              <a:buFont typeface="+mj-lt"/>
              <a:buAutoNum type="arabicPeriod"/>
              <a:defRPr/>
            </a:pPr>
            <a:r>
              <a:rPr lang="ru-RU" sz="2000" dirty="0">
                <a:solidFill>
                  <a:schemeClr val="bg2"/>
                </a:solidFill>
                <a:latin typeface="Times New Roman" pitchFamily="18" charset="0"/>
                <a:cs typeface="Times New Roman" pitchFamily="18" charset="0"/>
              </a:rPr>
              <a:t>Отражатель</a:t>
            </a:r>
          </a:p>
          <a:p>
            <a:pPr marL="457200" indent="-457200" fontAlgn="auto">
              <a:spcBef>
                <a:spcPts val="0"/>
              </a:spcBef>
              <a:spcAft>
                <a:spcPts val="0"/>
              </a:spcAft>
              <a:buFont typeface="+mj-lt"/>
              <a:buAutoNum type="arabicPeriod"/>
              <a:defRPr/>
            </a:pPr>
            <a:r>
              <a:rPr lang="ru-RU" sz="2000" dirty="0">
                <a:solidFill>
                  <a:schemeClr val="bg2"/>
                </a:solidFill>
                <a:latin typeface="Times New Roman" pitchFamily="18" charset="0"/>
                <a:cs typeface="Times New Roman" pitchFamily="18" charset="0"/>
              </a:rPr>
              <a:t>Биологическая защита</a:t>
            </a:r>
          </a:p>
          <a:p>
            <a:pPr marL="457200" indent="-457200" fontAlgn="auto">
              <a:spcBef>
                <a:spcPts val="0"/>
              </a:spcBef>
              <a:spcAft>
                <a:spcPts val="0"/>
              </a:spcAft>
              <a:buFont typeface="+mj-lt"/>
              <a:buAutoNum type="arabicPeriod"/>
              <a:defRPr/>
            </a:pPr>
            <a:r>
              <a:rPr lang="ru-RU" sz="2000" dirty="0">
                <a:solidFill>
                  <a:schemeClr val="bg2"/>
                </a:solidFill>
                <a:latin typeface="Times New Roman" pitchFamily="18" charset="0"/>
                <a:cs typeface="Times New Roman" pitchFamily="18" charset="0"/>
              </a:rPr>
              <a:t>Теплоноситель</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66561" name="Object 1"/>
          <p:cNvGraphicFramePr>
            <a:graphicFrameLocks noChangeAspect="1"/>
          </p:cNvGraphicFramePr>
          <p:nvPr/>
        </p:nvGraphicFramePr>
        <p:xfrm>
          <a:off x="0" y="0"/>
          <a:ext cx="9144000" cy="6858000"/>
        </p:xfrm>
        <a:graphic>
          <a:graphicData uri="http://schemas.openxmlformats.org/presentationml/2006/ole">
            <p:oleObj spid="_x0000_s66563" name="Слайд" r:id="rId3" imgW="4570541" imgH="3427323" progId="PowerPoint.Slide.12">
              <p:embed/>
            </p:oleObj>
          </a:graphicData>
        </a:graphic>
      </p:graphicFrame>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p:nvPr/>
        </p:nvPicPr>
        <p:blipFill>
          <a:blip r:embed="rId2"/>
          <a:srcRect l="12305" t="14809" r="18555" b="10001"/>
          <a:stretch>
            <a:fillRect/>
          </a:stretch>
        </p:blipFill>
        <p:spPr bwMode="auto">
          <a:xfrm>
            <a:off x="0" y="357166"/>
            <a:ext cx="9144000" cy="6500834"/>
          </a:xfrm>
          <a:prstGeom prst="rect">
            <a:avLst/>
          </a:prstGeom>
          <a:noFill/>
          <a:ln w="9525">
            <a:noFill/>
            <a:miter lim="800000"/>
            <a:headEnd/>
            <a:tailEnd/>
          </a:ln>
        </p:spPr>
      </p:pic>
      <p:sp>
        <p:nvSpPr>
          <p:cNvPr id="3" name="Text Box 7"/>
          <p:cNvSpPr txBox="1">
            <a:spLocks noChangeArrowheads="1"/>
          </p:cNvSpPr>
          <p:nvPr/>
        </p:nvSpPr>
        <p:spPr bwMode="auto">
          <a:xfrm>
            <a:off x="0" y="0"/>
            <a:ext cx="9144000" cy="400110"/>
          </a:xfrm>
          <a:prstGeom prst="rect">
            <a:avLst/>
          </a:prstGeom>
          <a:solidFill>
            <a:srgbClr val="FF6600"/>
          </a:solidFill>
          <a:ln w="9525">
            <a:noFill/>
            <a:miter lim="800000"/>
            <a:headEnd/>
            <a:tailEnd/>
          </a:ln>
        </p:spPr>
        <p:txBody>
          <a:bodyPr>
            <a:spAutoFit/>
          </a:bodyPr>
          <a:lstStyle/>
          <a:p>
            <a:pPr>
              <a:spcBef>
                <a:spcPct val="50000"/>
              </a:spcBef>
            </a:pPr>
            <a:r>
              <a:rPr lang="ru-RU" dirty="0">
                <a:solidFill>
                  <a:schemeClr val="bg1"/>
                </a:solidFill>
              </a:rPr>
              <a:t>                    </a:t>
            </a:r>
            <a:r>
              <a:rPr lang="ru-RU" sz="2000" dirty="0">
                <a:solidFill>
                  <a:schemeClr val="tx2"/>
                </a:solidFill>
                <a:latin typeface="Times New Roman" pitchFamily="18" charset="0"/>
                <a:cs typeface="Times New Roman" pitchFamily="18" charset="0"/>
              </a:rPr>
              <a:t>ВОДО-ВОДЯННОЙ ЭНЕРГЕТИЧЕСКИЙ РЕАКТОР</a:t>
            </a:r>
          </a:p>
        </p:txBody>
      </p:sp>
      <p:sp>
        <p:nvSpPr>
          <p:cNvPr id="4" name="TextBox 3"/>
          <p:cNvSpPr txBox="1">
            <a:spLocks noChangeArrowheads="1"/>
          </p:cNvSpPr>
          <p:nvPr/>
        </p:nvSpPr>
        <p:spPr bwMode="auto">
          <a:xfrm>
            <a:off x="4065588" y="6072206"/>
            <a:ext cx="5078412" cy="368300"/>
          </a:xfrm>
          <a:prstGeom prst="rect">
            <a:avLst/>
          </a:prstGeom>
          <a:solidFill>
            <a:schemeClr val="bg2"/>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rPr>
              <a:t>преп. каф. </a:t>
            </a:r>
            <a:r>
              <a:rPr lang="ru-RU" dirty="0" err="1" smtClean="0">
                <a:solidFill>
                  <a:srgbClr val="000000"/>
                </a:solidFill>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Содержимое 3" descr="Рисунок1.jpg"/>
          <p:cNvPicPr>
            <a:picLocks noChangeAspect="1"/>
          </p:cNvPicPr>
          <p:nvPr/>
        </p:nvPicPr>
        <p:blipFill>
          <a:blip r:embed="rId2">
            <a:lum bright="-68000"/>
          </a:blip>
          <a:stretch>
            <a:fillRect/>
          </a:stretch>
        </p:blipFill>
        <p:spPr>
          <a:xfrm>
            <a:off x="0" y="-1"/>
            <a:ext cx="9144000" cy="6858001"/>
          </a:xfrm>
          <a:prstGeom prst="rect">
            <a:avLst/>
          </a:prstGeom>
        </p:spPr>
      </p:pic>
      <p:sp>
        <p:nvSpPr>
          <p:cNvPr id="3" name="TextBox 2"/>
          <p:cNvSpPr txBox="1">
            <a:spLocks noChangeArrowheads="1"/>
          </p:cNvSpPr>
          <p:nvPr/>
        </p:nvSpPr>
        <p:spPr bwMode="auto">
          <a:xfrm>
            <a:off x="3929058" y="6489700"/>
            <a:ext cx="5078412" cy="368300"/>
          </a:xfrm>
          <a:prstGeom prst="rect">
            <a:avLst/>
          </a:prstGeom>
          <a:solidFill>
            <a:schemeClr val="bg2"/>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rPr>
              <a:t>преп. каф. </a:t>
            </a:r>
            <a:r>
              <a:rPr lang="ru-RU" dirty="0" err="1" smtClean="0">
                <a:solidFill>
                  <a:srgbClr val="000000"/>
                </a:solidFill>
              </a:rPr>
              <a:t>ИПиЭ</a:t>
            </a:r>
            <a:r>
              <a:rPr lang="ru-RU" dirty="0" smtClean="0">
                <a:solidFill>
                  <a:srgbClr val="000000"/>
                </a:solidFill>
              </a:rPr>
              <a:t>  </a:t>
            </a:r>
            <a:r>
              <a:rPr lang="ru-RU" b="1" dirty="0">
                <a:solidFill>
                  <a:srgbClr val="000000"/>
                </a:solidFill>
              </a:rPr>
              <a:t>Кирвель П.И.</a:t>
            </a:r>
          </a:p>
        </p:txBody>
      </p:sp>
      <p:sp>
        <p:nvSpPr>
          <p:cNvPr id="5" name="Заголовок 1"/>
          <p:cNvSpPr txBox="1">
            <a:spLocks/>
          </p:cNvSpPr>
          <p:nvPr/>
        </p:nvSpPr>
        <p:spPr>
          <a:xfrm>
            <a:off x="0" y="0"/>
            <a:ext cx="4786314" cy="357166"/>
          </a:xfrm>
          <a:prstGeom prst="rect">
            <a:avLst/>
          </a:prstGeom>
        </p:spPr>
        <p:txBody>
          <a:bodyPr rtlCol="0">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ru-RU" sz="2400" b="1" i="0" u="none" strike="noStrike" kern="1200" cap="none" spc="0" normalizeH="0" baseline="0" noProof="0" dirty="0" smtClean="0">
                <a:ln>
                  <a:noFill/>
                </a:ln>
                <a:solidFill>
                  <a:srgbClr val="FF9933"/>
                </a:solidFill>
                <a:effectLst>
                  <a:outerShdw blurRad="53975" dist="22860" dir="5400000" algn="tl" rotWithShape="0">
                    <a:srgbClr val="000000">
                      <a:alpha val="55000"/>
                    </a:srgbClr>
                  </a:outerShdw>
                </a:effectLst>
                <a:uLnTx/>
                <a:uFillTx/>
                <a:latin typeface="Times New Roman" pitchFamily="18" charset="0"/>
                <a:ea typeface="+mj-ea"/>
                <a:cs typeface="Times New Roman" pitchFamily="18" charset="0"/>
              </a:rPr>
              <a:t>Конструкция ВВЭР-1000</a:t>
            </a:r>
            <a:endParaRPr kumimoji="0" lang="ru-RU" sz="2400" b="1" i="0" u="none" strike="noStrike" kern="1200" cap="none" spc="0" normalizeH="0" baseline="0" noProof="0" dirty="0">
              <a:ln>
                <a:noFill/>
              </a:ln>
              <a:solidFill>
                <a:srgbClr val="FF9933"/>
              </a:solidFill>
              <a:effectLst>
                <a:outerShdw blurRad="53975" dist="22860" dir="5400000" algn="tl" rotWithShape="0">
                  <a:srgbClr val="000000">
                    <a:alpha val="55000"/>
                  </a:srgbClr>
                </a:outerShdw>
              </a:effectLst>
              <a:uLnTx/>
              <a:uFillTx/>
              <a:latin typeface="Times New Roman" pitchFamily="18" charset="0"/>
              <a:ea typeface="+mj-ea"/>
              <a:cs typeface="Times New Roman" pitchFamily="18" charset="0"/>
            </a:endParaRPr>
          </a:p>
        </p:txBody>
      </p:sp>
      <p:sp>
        <p:nvSpPr>
          <p:cNvPr id="6" name="Прямоугольник 5"/>
          <p:cNvSpPr/>
          <p:nvPr/>
        </p:nvSpPr>
        <p:spPr>
          <a:xfrm>
            <a:off x="0" y="301625"/>
            <a:ext cx="4857750" cy="6556375"/>
          </a:xfrm>
          <a:prstGeom prst="rect">
            <a:avLst/>
          </a:prstGeom>
        </p:spPr>
        <p:txBody>
          <a:bodyPr>
            <a:spAutoFit/>
          </a:bodyPr>
          <a:lstStyle/>
          <a:p>
            <a:pPr algn="just" fontAlgn="auto">
              <a:spcBef>
                <a:spcPts val="0"/>
              </a:spcBef>
              <a:spcAft>
                <a:spcPts val="0"/>
              </a:spcAft>
              <a:defRPr/>
            </a:pPr>
            <a:r>
              <a:rPr lang="ru-RU" sz="2000" b="1" dirty="0" err="1">
                <a:solidFill>
                  <a:srgbClr val="FFFF00"/>
                </a:solidFill>
                <a:latin typeface="Times New Roman" pitchFamily="18" charset="0"/>
                <a:cs typeface="Times New Roman" pitchFamily="18" charset="0"/>
              </a:rPr>
              <a:t>Водо-водяной</a:t>
            </a:r>
            <a:r>
              <a:rPr lang="ru-RU" sz="2000" b="1" dirty="0">
                <a:solidFill>
                  <a:srgbClr val="FFFF00"/>
                </a:solidFill>
                <a:latin typeface="Times New Roman" pitchFamily="18" charset="0"/>
                <a:cs typeface="Times New Roman" pitchFamily="18" charset="0"/>
              </a:rPr>
              <a:t> ядерный реактор</a:t>
            </a:r>
            <a:r>
              <a:rPr lang="ru-RU" sz="2000" dirty="0">
                <a:solidFill>
                  <a:srgbClr val="FFFF00"/>
                </a:solidFill>
                <a:latin typeface="Times New Roman" pitchFamily="18" charset="0"/>
                <a:cs typeface="Times New Roman" pitchFamily="18" charset="0"/>
              </a:rPr>
              <a:t> </a:t>
            </a:r>
            <a:r>
              <a:rPr lang="ru-RU" sz="2000" dirty="0">
                <a:solidFill>
                  <a:schemeClr val="bg2"/>
                </a:solidFill>
                <a:latin typeface="Times New Roman" pitchFamily="18" charset="0"/>
                <a:cs typeface="Times New Roman" pitchFamily="18" charset="0"/>
              </a:rPr>
              <a:t>— реактор, использующий в качестве замедлителя и теплоносителя обычную воду. Примеры: ВВЭР (СССР, Россия), </a:t>
            </a:r>
            <a:r>
              <a:rPr lang="en-US" sz="2000" dirty="0">
                <a:solidFill>
                  <a:schemeClr val="bg2"/>
                </a:solidFill>
                <a:latin typeface="Times New Roman" pitchFamily="18" charset="0"/>
                <a:cs typeface="Times New Roman" pitchFamily="18" charset="0"/>
              </a:rPr>
              <a:t>PWR (</a:t>
            </a:r>
            <a:r>
              <a:rPr lang="ru-RU" sz="2000" dirty="0" err="1">
                <a:solidFill>
                  <a:schemeClr val="bg2"/>
                </a:solidFill>
                <a:latin typeface="Times New Roman" pitchFamily="18" charset="0"/>
                <a:cs typeface="Times New Roman" pitchFamily="18" charset="0"/>
              </a:rPr>
              <a:t>Вестингауз</a:t>
            </a:r>
            <a:r>
              <a:rPr lang="ru-RU" sz="2000" dirty="0">
                <a:solidFill>
                  <a:schemeClr val="bg2"/>
                </a:solidFill>
                <a:latin typeface="Times New Roman" pitchFamily="18" charset="0"/>
                <a:cs typeface="Times New Roman" pitchFamily="18" charset="0"/>
              </a:rPr>
              <a:t>, США), </a:t>
            </a:r>
            <a:r>
              <a:rPr lang="en-US" sz="2000" dirty="0">
                <a:solidFill>
                  <a:schemeClr val="bg2"/>
                </a:solidFill>
                <a:latin typeface="Times New Roman" pitchFamily="18" charset="0"/>
                <a:cs typeface="Times New Roman" pitchFamily="18" charset="0"/>
              </a:rPr>
              <a:t>EPR (AREVA, </a:t>
            </a:r>
            <a:r>
              <a:rPr lang="ru-RU" sz="2000" dirty="0">
                <a:solidFill>
                  <a:schemeClr val="bg2"/>
                </a:solidFill>
                <a:latin typeface="Times New Roman" pitchFamily="18" charset="0"/>
                <a:cs typeface="Times New Roman" pitchFamily="18" charset="0"/>
              </a:rPr>
              <a:t>Франция – Германия).</a:t>
            </a:r>
          </a:p>
          <a:p>
            <a:pPr algn="just" fontAlgn="auto">
              <a:spcBef>
                <a:spcPts val="0"/>
              </a:spcBef>
              <a:spcAft>
                <a:spcPts val="0"/>
              </a:spcAft>
              <a:defRPr/>
            </a:pPr>
            <a:r>
              <a:rPr lang="ru-RU" sz="2000" dirty="0">
                <a:solidFill>
                  <a:schemeClr val="bg2"/>
                </a:solidFill>
                <a:latin typeface="Times New Roman" pitchFamily="18" charset="0"/>
                <a:cs typeface="Times New Roman" pitchFamily="18" charset="0"/>
              </a:rPr>
              <a:t>Элементы:</a:t>
            </a:r>
          </a:p>
          <a:p>
            <a:pPr marL="457200" indent="-457200" fontAlgn="auto">
              <a:spcBef>
                <a:spcPts val="0"/>
              </a:spcBef>
              <a:spcAft>
                <a:spcPts val="0"/>
              </a:spcAft>
              <a:buFont typeface="+mj-lt"/>
              <a:buAutoNum type="arabicPeriod"/>
              <a:defRPr/>
            </a:pPr>
            <a:r>
              <a:rPr lang="ru-RU" sz="2000" dirty="0">
                <a:solidFill>
                  <a:schemeClr val="bg2"/>
                </a:solidFill>
                <a:latin typeface="Times New Roman" pitchFamily="18" charset="0"/>
                <a:cs typeface="Times New Roman" pitchFamily="18" charset="0"/>
              </a:rPr>
              <a:t>Привод СУЗ</a:t>
            </a:r>
          </a:p>
          <a:p>
            <a:pPr marL="457200" indent="-457200" fontAlgn="auto">
              <a:spcBef>
                <a:spcPts val="0"/>
              </a:spcBef>
              <a:spcAft>
                <a:spcPts val="0"/>
              </a:spcAft>
              <a:buFont typeface="+mj-lt"/>
              <a:buAutoNum type="arabicPeriod"/>
              <a:defRPr/>
            </a:pPr>
            <a:r>
              <a:rPr lang="ru-RU" sz="2000" dirty="0">
                <a:solidFill>
                  <a:schemeClr val="bg2"/>
                </a:solidFill>
                <a:latin typeface="Times New Roman" pitchFamily="18" charset="0"/>
                <a:cs typeface="Times New Roman" pitchFamily="18" charset="0"/>
              </a:rPr>
              <a:t>Крышка ректора</a:t>
            </a:r>
          </a:p>
          <a:p>
            <a:pPr marL="457200" indent="-457200" fontAlgn="auto">
              <a:spcBef>
                <a:spcPts val="0"/>
              </a:spcBef>
              <a:spcAft>
                <a:spcPts val="0"/>
              </a:spcAft>
              <a:buFont typeface="+mj-lt"/>
              <a:buAutoNum type="arabicPeriod"/>
              <a:defRPr/>
            </a:pPr>
            <a:r>
              <a:rPr lang="ru-RU" sz="2000" dirty="0">
                <a:solidFill>
                  <a:schemeClr val="bg2"/>
                </a:solidFill>
                <a:latin typeface="Times New Roman" pitchFamily="18" charset="0"/>
                <a:cs typeface="Times New Roman" pitchFamily="18" charset="0"/>
              </a:rPr>
              <a:t>Корпус реактора</a:t>
            </a:r>
          </a:p>
          <a:p>
            <a:pPr marL="457200" indent="-457200" fontAlgn="auto">
              <a:spcBef>
                <a:spcPts val="0"/>
              </a:spcBef>
              <a:spcAft>
                <a:spcPts val="0"/>
              </a:spcAft>
              <a:buFont typeface="+mj-lt"/>
              <a:buAutoNum type="arabicPeriod"/>
              <a:defRPr/>
            </a:pPr>
            <a:r>
              <a:rPr lang="ru-RU" sz="2000" dirty="0">
                <a:solidFill>
                  <a:schemeClr val="bg2"/>
                </a:solidFill>
                <a:latin typeface="Times New Roman" pitchFamily="18" charset="0"/>
                <a:cs typeface="Times New Roman" pitchFamily="18" charset="0"/>
              </a:rPr>
              <a:t>Блок защитных труб (БЗТ)</a:t>
            </a:r>
          </a:p>
          <a:p>
            <a:pPr marL="457200" indent="-457200" fontAlgn="auto">
              <a:spcBef>
                <a:spcPts val="0"/>
              </a:spcBef>
              <a:spcAft>
                <a:spcPts val="0"/>
              </a:spcAft>
              <a:buFont typeface="+mj-lt"/>
              <a:buAutoNum type="arabicPeriod"/>
              <a:defRPr/>
            </a:pPr>
            <a:r>
              <a:rPr lang="ru-RU" sz="2000" dirty="0">
                <a:solidFill>
                  <a:schemeClr val="bg2"/>
                </a:solidFill>
                <a:latin typeface="Times New Roman" pitchFamily="18" charset="0"/>
                <a:cs typeface="Times New Roman" pitchFamily="18" charset="0"/>
              </a:rPr>
              <a:t>Шахта</a:t>
            </a:r>
          </a:p>
          <a:p>
            <a:pPr marL="457200" indent="-457200" fontAlgn="auto">
              <a:spcBef>
                <a:spcPts val="0"/>
              </a:spcBef>
              <a:spcAft>
                <a:spcPts val="0"/>
              </a:spcAft>
              <a:buFont typeface="+mj-lt"/>
              <a:buAutoNum type="arabicPeriod"/>
              <a:defRPr/>
            </a:pPr>
            <a:r>
              <a:rPr lang="ru-RU" sz="2000" dirty="0" err="1">
                <a:solidFill>
                  <a:schemeClr val="bg2"/>
                </a:solidFill>
                <a:latin typeface="Times New Roman" pitchFamily="18" charset="0"/>
                <a:cs typeface="Times New Roman" pitchFamily="18" charset="0"/>
              </a:rPr>
              <a:t>Выгородка</a:t>
            </a:r>
            <a:r>
              <a:rPr lang="ru-RU" sz="2000" dirty="0">
                <a:solidFill>
                  <a:schemeClr val="bg2"/>
                </a:solidFill>
                <a:latin typeface="Times New Roman" pitchFamily="18" charset="0"/>
                <a:cs typeface="Times New Roman" pitchFamily="18" charset="0"/>
              </a:rPr>
              <a:t> активной зоны</a:t>
            </a:r>
          </a:p>
          <a:p>
            <a:pPr marL="457200" indent="-457200" fontAlgn="auto">
              <a:spcBef>
                <a:spcPts val="0"/>
              </a:spcBef>
              <a:spcAft>
                <a:spcPts val="0"/>
              </a:spcAft>
              <a:buFont typeface="+mj-lt"/>
              <a:buAutoNum type="arabicPeriod"/>
              <a:defRPr/>
            </a:pPr>
            <a:r>
              <a:rPr lang="ru-RU" sz="2000" dirty="0">
                <a:solidFill>
                  <a:schemeClr val="bg2"/>
                </a:solidFill>
                <a:latin typeface="Times New Roman" pitchFamily="18" charset="0"/>
                <a:cs typeface="Times New Roman" pitchFamily="18" charset="0"/>
              </a:rPr>
              <a:t>Топливные сборки (ТВС), регулирующие стержни</a:t>
            </a:r>
          </a:p>
          <a:p>
            <a:pPr algn="just" fontAlgn="auto">
              <a:spcBef>
                <a:spcPts val="0"/>
              </a:spcBef>
              <a:spcAft>
                <a:spcPts val="0"/>
              </a:spcAft>
              <a:defRPr/>
            </a:pPr>
            <a:r>
              <a:rPr lang="ru-RU" sz="2000" dirty="0">
                <a:solidFill>
                  <a:schemeClr val="bg2"/>
                </a:solidFill>
                <a:latin typeface="Times New Roman" pitchFamily="18" charset="0"/>
                <a:cs typeface="Times New Roman" pitchFamily="18" charset="0"/>
              </a:rPr>
              <a:t>Важной проблемой при использовании воды для охлаждения реакторов является наведённая активность, которая определяется активацией атомов кислорода и продуктов коррозии оборудования 1-го контура.</a:t>
            </a:r>
          </a:p>
        </p:txBody>
      </p:sp>
      <p:pic>
        <p:nvPicPr>
          <p:cNvPr id="7" name="Picture 2" descr="C:\Users\Yakudza\Documents\BSUIR\ЗНиОотЧС. РБ\Презентация\Картинки\ВВЭР.png"/>
          <p:cNvPicPr>
            <a:picLocks noChangeAspect="1" noChangeArrowheads="1"/>
          </p:cNvPicPr>
          <p:nvPr/>
        </p:nvPicPr>
        <p:blipFill>
          <a:blip r:embed="rId3"/>
          <a:srcRect/>
          <a:stretch>
            <a:fillRect/>
          </a:stretch>
        </p:blipFill>
        <p:spPr bwMode="auto">
          <a:xfrm>
            <a:off x="5000628" y="142852"/>
            <a:ext cx="4000528" cy="626719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Yakudza\Documents\BSUIR\ЗНиОотЧС. РБ\Презентация\Инфо\Реакторы.files\gubarev001.gif"/>
          <p:cNvPicPr>
            <a:picLocks noChangeAspect="1" noChangeArrowheads="1"/>
          </p:cNvPicPr>
          <p:nvPr/>
        </p:nvPicPr>
        <p:blipFill>
          <a:blip r:embed="rId3"/>
          <a:srcRect/>
          <a:stretch>
            <a:fillRect/>
          </a:stretch>
        </p:blipFill>
        <p:spPr bwMode="auto">
          <a:xfrm>
            <a:off x="142844" y="285728"/>
            <a:ext cx="8762348" cy="6286544"/>
          </a:xfrm>
          <a:prstGeom prst="rect">
            <a:avLst/>
          </a:prstGeom>
          <a:noFill/>
          <a:ln w="9525">
            <a:noFill/>
            <a:miter lim="800000"/>
            <a:headEnd/>
            <a:tailEnd/>
          </a:ln>
        </p:spPr>
      </p:pic>
      <p:sp>
        <p:nvSpPr>
          <p:cNvPr id="3" name="Text Box 12"/>
          <p:cNvSpPr txBox="1">
            <a:spLocks noChangeArrowheads="1"/>
          </p:cNvSpPr>
          <p:nvPr/>
        </p:nvSpPr>
        <p:spPr bwMode="auto">
          <a:xfrm>
            <a:off x="0" y="0"/>
            <a:ext cx="9144000" cy="400110"/>
          </a:xfrm>
          <a:prstGeom prst="rect">
            <a:avLst/>
          </a:prstGeom>
          <a:solidFill>
            <a:srgbClr val="FF6600"/>
          </a:solidFill>
          <a:ln w="9525">
            <a:noFill/>
            <a:miter lim="800000"/>
            <a:headEnd/>
            <a:tailEnd/>
          </a:ln>
        </p:spPr>
        <p:txBody>
          <a:bodyPr wrap="square">
            <a:spAutoFit/>
          </a:bodyPr>
          <a:lstStyle/>
          <a:p>
            <a:pPr lvl="0" algn="ctr">
              <a:spcBef>
                <a:spcPct val="50000"/>
              </a:spcBef>
            </a:pPr>
            <a:r>
              <a:rPr lang="ru-RU" sz="2000" dirty="0" smtClean="0">
                <a:solidFill>
                  <a:schemeClr val="bg2"/>
                </a:solidFill>
                <a:latin typeface="Times New Roman" pitchFamily="18" charset="0"/>
                <a:cs typeface="Times New Roman" pitchFamily="18" charset="0"/>
              </a:rPr>
              <a:t>ПРИНЦИП ДЕЙСТВИЯ</a:t>
            </a:r>
            <a:r>
              <a:rPr lang="ru-RU" sz="2000" b="1" i="1" dirty="0" smtClean="0">
                <a:solidFill>
                  <a:schemeClr val="bg2"/>
                </a:solidFill>
                <a:latin typeface="Times New Roman" pitchFamily="18" charset="0"/>
                <a:cs typeface="Times New Roman" pitchFamily="18" charset="0"/>
              </a:rPr>
              <a:t> ВВЭР-440</a:t>
            </a:r>
            <a:r>
              <a:rPr lang="ru-RU" sz="2000" dirty="0" smtClean="0">
                <a:solidFill>
                  <a:schemeClr val="bg2"/>
                </a:solidFill>
                <a:latin typeface="Times New Roman" pitchFamily="18" charset="0"/>
                <a:cs typeface="Times New Roman" pitchFamily="18" charset="0"/>
              </a:rPr>
              <a:t>  </a:t>
            </a:r>
            <a:endParaRPr lang="ru-RU" sz="2000" dirty="0">
              <a:solidFill>
                <a:schemeClr val="bg2"/>
              </a:solidFill>
              <a:latin typeface="Times New Roman" pitchFamily="18" charset="0"/>
              <a:cs typeface="Times New Roman" pitchFamily="18" charset="0"/>
            </a:endParaRPr>
          </a:p>
        </p:txBody>
      </p:sp>
      <p:sp>
        <p:nvSpPr>
          <p:cNvPr id="4" name="TextBox 3"/>
          <p:cNvSpPr txBox="1">
            <a:spLocks noChangeArrowheads="1"/>
          </p:cNvSpPr>
          <p:nvPr/>
        </p:nvSpPr>
        <p:spPr bwMode="auto">
          <a:xfrm>
            <a:off x="0" y="6489700"/>
            <a:ext cx="5078412" cy="368300"/>
          </a:xfrm>
          <a:prstGeom prst="rect">
            <a:avLst/>
          </a:prstGeom>
          <a:solidFill>
            <a:schemeClr val="bg2"/>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rPr>
              <a:t>преп. каф. </a:t>
            </a:r>
            <a:r>
              <a:rPr lang="ru-RU" dirty="0" err="1" smtClean="0">
                <a:solidFill>
                  <a:srgbClr val="000000"/>
                </a:solidFill>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Содержимое 3" descr="Рисунок1.jpg"/>
          <p:cNvPicPr>
            <a:picLocks noChangeAspect="1"/>
          </p:cNvPicPr>
          <p:nvPr/>
        </p:nvPicPr>
        <p:blipFill>
          <a:blip r:embed="rId4">
            <a:lum bright="-68000"/>
          </a:blip>
          <a:stretch>
            <a:fillRect/>
          </a:stretch>
        </p:blipFill>
        <p:spPr>
          <a:xfrm>
            <a:off x="0" y="-214338"/>
            <a:ext cx="9144000" cy="6858000"/>
          </a:xfrm>
          <a:prstGeom prst="rect">
            <a:avLst/>
          </a:prstGeom>
        </p:spPr>
      </p:pic>
      <p:sp>
        <p:nvSpPr>
          <p:cNvPr id="2" name="Заголовок 1"/>
          <p:cNvSpPr>
            <a:spLocks noGrp="1"/>
          </p:cNvSpPr>
          <p:nvPr>
            <p:ph type="title"/>
          </p:nvPr>
        </p:nvSpPr>
        <p:spPr>
          <a:xfrm>
            <a:off x="0" y="0"/>
            <a:ext cx="9144000" cy="500042"/>
          </a:xfrm>
        </p:spPr>
        <p:txBody>
          <a:bodyPr rtlCol="0">
            <a:noAutofit/>
          </a:bodyPr>
          <a:lstStyle/>
          <a:p>
            <a:pPr algn="ctr" eaLnBrk="1" fontAlgn="auto" hangingPunct="1">
              <a:spcAft>
                <a:spcPts val="0"/>
              </a:spcAft>
              <a:defRPr/>
            </a:pPr>
            <a:r>
              <a:rPr lang="ru-RU" sz="3200" dirty="0" smtClean="0">
                <a:solidFill>
                  <a:srgbClr val="FF9933"/>
                </a:solidFill>
                <a:latin typeface="Times New Roman" pitchFamily="18" charset="0"/>
                <a:cs typeface="Times New Roman" pitchFamily="18" charset="0"/>
              </a:rPr>
              <a:t>Ядерное топливо</a:t>
            </a:r>
            <a:endParaRPr lang="ru-RU" sz="3200" dirty="0">
              <a:solidFill>
                <a:srgbClr val="FF9933"/>
              </a:solidFill>
              <a:latin typeface="Times New Roman" pitchFamily="18" charset="0"/>
              <a:cs typeface="Times New Roman" pitchFamily="18" charset="0"/>
            </a:endParaRPr>
          </a:p>
        </p:txBody>
      </p:sp>
      <p:sp>
        <p:nvSpPr>
          <p:cNvPr id="2053" name="Прямоугольник 46"/>
          <p:cNvSpPr>
            <a:spLocks noChangeArrowheads="1"/>
          </p:cNvSpPr>
          <p:nvPr/>
        </p:nvSpPr>
        <p:spPr bwMode="auto">
          <a:xfrm>
            <a:off x="0" y="500063"/>
            <a:ext cx="4214813" cy="3816350"/>
          </a:xfrm>
          <a:prstGeom prst="rect">
            <a:avLst/>
          </a:prstGeom>
          <a:noFill/>
          <a:ln w="9525">
            <a:noFill/>
            <a:miter lim="800000"/>
            <a:headEnd/>
            <a:tailEnd/>
          </a:ln>
        </p:spPr>
        <p:txBody>
          <a:bodyPr>
            <a:spAutoFit/>
          </a:bodyPr>
          <a:lstStyle/>
          <a:p>
            <a:pPr algn="just"/>
            <a:r>
              <a:rPr lang="ru-RU" sz="2200" dirty="0">
                <a:solidFill>
                  <a:schemeClr val="bg2"/>
                </a:solidFill>
                <a:latin typeface="Times New Roman" pitchFamily="18" charset="0"/>
                <a:cs typeface="Times New Roman" pitchFamily="18" charset="0"/>
              </a:rPr>
              <a:t>Ядерное топливо представляет собой таблетки, диаметром 1 см и высотой 1,5 см. Таблетки с ядерным топливом загружаются в трубки длиной 3,5 м и диаметром 1,35 см изготовленные из циркония. Трубки называются </a:t>
            </a:r>
            <a:r>
              <a:rPr lang="ru-RU" sz="2200" dirty="0">
                <a:solidFill>
                  <a:schemeClr val="bg1"/>
                </a:solidFill>
                <a:latin typeface="Times New Roman" pitchFamily="18" charset="0"/>
                <a:cs typeface="Times New Roman" pitchFamily="18" charset="0"/>
              </a:rPr>
              <a:t>– </a:t>
            </a:r>
            <a:r>
              <a:rPr lang="ru-RU" sz="2200" b="1" i="1" dirty="0">
                <a:solidFill>
                  <a:srgbClr val="FFFF00"/>
                </a:solidFill>
                <a:latin typeface="Times New Roman" pitchFamily="18" charset="0"/>
                <a:cs typeface="Times New Roman" pitchFamily="18" charset="0"/>
              </a:rPr>
              <a:t>тепловыделяющие элементы (</a:t>
            </a:r>
            <a:r>
              <a:rPr lang="ru-RU" sz="2200" b="1" i="1" dirty="0" err="1">
                <a:solidFill>
                  <a:srgbClr val="FFFF00"/>
                </a:solidFill>
                <a:latin typeface="Times New Roman" pitchFamily="18" charset="0"/>
                <a:cs typeface="Times New Roman" pitchFamily="18" charset="0"/>
              </a:rPr>
              <a:t>твеллы</a:t>
            </a:r>
            <a:r>
              <a:rPr lang="ru-RU" sz="2200" b="1" i="1" dirty="0">
                <a:solidFill>
                  <a:srgbClr val="FFFF00"/>
                </a:solidFill>
                <a:latin typeface="Times New Roman" pitchFamily="18" charset="0"/>
                <a:cs typeface="Times New Roman" pitchFamily="18" charset="0"/>
              </a:rPr>
              <a:t>)</a:t>
            </a:r>
            <a:r>
              <a:rPr lang="ru-RU" sz="2200" dirty="0">
                <a:solidFill>
                  <a:schemeClr val="bg1"/>
                </a:solidFill>
                <a:latin typeface="Times New Roman" pitchFamily="18" charset="0"/>
                <a:cs typeface="Times New Roman" pitchFamily="18" charset="0"/>
              </a:rPr>
              <a:t> </a:t>
            </a:r>
            <a:r>
              <a:rPr lang="ru-RU" sz="2200" dirty="0">
                <a:solidFill>
                  <a:schemeClr val="bg2"/>
                </a:solidFill>
                <a:latin typeface="Times New Roman" pitchFamily="18" charset="0"/>
                <a:cs typeface="Times New Roman" pitchFamily="18" charset="0"/>
              </a:rPr>
              <a:t>и собираются по 36 штук в кассеты.</a:t>
            </a:r>
          </a:p>
        </p:txBody>
      </p:sp>
      <p:graphicFrame>
        <p:nvGraphicFramePr>
          <p:cNvPr id="2050" name="Диаграмма 39"/>
          <p:cNvGraphicFramePr>
            <a:graphicFrameLocks/>
          </p:cNvGraphicFramePr>
          <p:nvPr/>
        </p:nvGraphicFramePr>
        <p:xfrm>
          <a:off x="0" y="4357688"/>
          <a:ext cx="4500563" cy="2500312"/>
        </p:xfrm>
        <a:graphic>
          <a:graphicData uri="http://schemas.openxmlformats.org/presentationml/2006/ole">
            <p:oleObj spid="_x0000_s72710" r:id="rId5" imgW="4499238" imgH="2499577" progId="Excel.Sheet.8">
              <p:embed/>
            </p:oleObj>
          </a:graphicData>
        </a:graphic>
      </p:graphicFrame>
      <p:graphicFrame>
        <p:nvGraphicFramePr>
          <p:cNvPr id="2051" name="Диаграмма 40"/>
          <p:cNvGraphicFramePr>
            <a:graphicFrameLocks/>
          </p:cNvGraphicFramePr>
          <p:nvPr/>
        </p:nvGraphicFramePr>
        <p:xfrm>
          <a:off x="4429124" y="4143380"/>
          <a:ext cx="4500562" cy="2500312"/>
        </p:xfrm>
        <a:graphic>
          <a:graphicData uri="http://schemas.openxmlformats.org/presentationml/2006/ole">
            <p:oleObj spid="_x0000_s72711" r:id="rId6" imgW="4499238" imgH="2499577" progId="Excel.Sheet.8">
              <p:embed/>
            </p:oleObj>
          </a:graphicData>
        </a:graphic>
      </p:graphicFrame>
      <p:pic>
        <p:nvPicPr>
          <p:cNvPr id="2054" name="Picture 2" descr="http://gdb.rferl.org/80F67BC6-DCB6-4494-89FF-A3221C0FC330_mw800_mh600.jpg"/>
          <p:cNvPicPr>
            <a:picLocks noChangeAspect="1" noChangeArrowheads="1"/>
          </p:cNvPicPr>
          <p:nvPr/>
        </p:nvPicPr>
        <p:blipFill>
          <a:blip r:embed="rId7"/>
          <a:srcRect t="-1535"/>
          <a:stretch>
            <a:fillRect/>
          </a:stretch>
        </p:blipFill>
        <p:spPr bwMode="auto">
          <a:xfrm>
            <a:off x="4286250" y="714375"/>
            <a:ext cx="4857750" cy="3286125"/>
          </a:xfrm>
          <a:prstGeom prst="rect">
            <a:avLst/>
          </a:prstGeom>
          <a:noFill/>
          <a:ln w="9525">
            <a:noFill/>
            <a:miter lim="800000"/>
            <a:headEnd/>
            <a:tailEnd/>
          </a:ln>
        </p:spPr>
      </p:pic>
      <p:sp>
        <p:nvSpPr>
          <p:cNvPr id="8" name="TextBox 7"/>
          <p:cNvSpPr txBox="1">
            <a:spLocks noChangeArrowheads="1"/>
          </p:cNvSpPr>
          <p:nvPr/>
        </p:nvSpPr>
        <p:spPr bwMode="auto">
          <a:xfrm>
            <a:off x="2428860" y="6489700"/>
            <a:ext cx="5078412" cy="368300"/>
          </a:xfrm>
          <a:prstGeom prst="rect">
            <a:avLst/>
          </a:prstGeom>
          <a:solidFill>
            <a:schemeClr val="bg2"/>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rPr>
              <a:t>преп. каф. </a:t>
            </a:r>
            <a:r>
              <a:rPr lang="ru-RU" dirty="0" err="1" smtClean="0">
                <a:solidFill>
                  <a:srgbClr val="000000"/>
                </a:solidFill>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Содержимое 3" descr="Рисунок1.jpg"/>
          <p:cNvPicPr>
            <a:picLocks noChangeAspect="1"/>
          </p:cNvPicPr>
          <p:nvPr/>
        </p:nvPicPr>
        <p:blipFill>
          <a:blip r:embed="rId2">
            <a:lum bright="-68000"/>
          </a:blip>
          <a:stretch>
            <a:fillRect/>
          </a:stretch>
        </p:blipFill>
        <p:spPr>
          <a:xfrm>
            <a:off x="0" y="0"/>
            <a:ext cx="9144000" cy="6858000"/>
          </a:xfrm>
          <a:prstGeom prst="rect">
            <a:avLst/>
          </a:prstGeom>
        </p:spPr>
      </p:pic>
      <p:sp>
        <p:nvSpPr>
          <p:cNvPr id="3" name="TextBox 2"/>
          <p:cNvSpPr txBox="1">
            <a:spLocks noChangeArrowheads="1"/>
          </p:cNvSpPr>
          <p:nvPr/>
        </p:nvSpPr>
        <p:spPr bwMode="auto">
          <a:xfrm>
            <a:off x="3929058" y="6489700"/>
            <a:ext cx="5078412" cy="368300"/>
          </a:xfrm>
          <a:prstGeom prst="rect">
            <a:avLst/>
          </a:prstGeom>
          <a:solidFill>
            <a:schemeClr val="bg2"/>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rPr>
              <a:t>преп. каф. </a:t>
            </a:r>
            <a:r>
              <a:rPr lang="ru-RU" dirty="0" err="1" smtClean="0">
                <a:solidFill>
                  <a:srgbClr val="000000"/>
                </a:solidFill>
              </a:rPr>
              <a:t>ИПиЭ</a:t>
            </a:r>
            <a:r>
              <a:rPr lang="ru-RU" dirty="0" smtClean="0">
                <a:solidFill>
                  <a:srgbClr val="000000"/>
                </a:solidFill>
              </a:rPr>
              <a:t>  </a:t>
            </a:r>
            <a:r>
              <a:rPr lang="ru-RU" b="1" dirty="0">
                <a:solidFill>
                  <a:srgbClr val="000000"/>
                </a:solidFill>
              </a:rPr>
              <a:t>Кирвель П.И.</a:t>
            </a:r>
          </a:p>
        </p:txBody>
      </p:sp>
      <p:sp>
        <p:nvSpPr>
          <p:cNvPr id="5" name="Заголовок 1"/>
          <p:cNvSpPr txBox="1">
            <a:spLocks/>
          </p:cNvSpPr>
          <p:nvPr/>
        </p:nvSpPr>
        <p:spPr>
          <a:xfrm>
            <a:off x="0" y="0"/>
            <a:ext cx="9144000" cy="500042"/>
          </a:xfrm>
          <a:prstGeom prst="rect">
            <a:avLst/>
          </a:prstGeom>
        </p:spPr>
        <p:txBody>
          <a:bodyPr rtlCol="0">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ru-RU" sz="3200" b="1" i="0" u="none" strike="noStrike" kern="1200" cap="none" spc="0" normalizeH="0" baseline="0" noProof="0" dirty="0" smtClean="0">
                <a:ln>
                  <a:noFill/>
                </a:ln>
                <a:solidFill>
                  <a:srgbClr val="FF9933"/>
                </a:solidFill>
                <a:effectLst>
                  <a:outerShdw blurRad="53975" dist="22860" dir="5400000" algn="tl" rotWithShape="0">
                    <a:srgbClr val="000000">
                      <a:alpha val="55000"/>
                    </a:srgbClr>
                  </a:outerShdw>
                </a:effectLst>
                <a:uLnTx/>
                <a:uFillTx/>
                <a:latin typeface="Times New Roman" pitchFamily="18" charset="0"/>
                <a:ea typeface="+mj-ea"/>
                <a:cs typeface="Times New Roman" pitchFamily="18" charset="0"/>
              </a:rPr>
              <a:t>Отравление и </a:t>
            </a:r>
            <a:r>
              <a:rPr kumimoji="0" lang="ru-RU" sz="3200" b="1" i="0" u="none" strike="noStrike" kern="1200" cap="none" spc="0" normalizeH="0" baseline="0" noProof="0" dirty="0" err="1" smtClean="0">
                <a:ln>
                  <a:noFill/>
                </a:ln>
                <a:solidFill>
                  <a:srgbClr val="FF9933"/>
                </a:solidFill>
                <a:effectLst>
                  <a:outerShdw blurRad="53975" dist="22860" dir="5400000" algn="tl" rotWithShape="0">
                    <a:srgbClr val="000000">
                      <a:alpha val="55000"/>
                    </a:srgbClr>
                  </a:outerShdw>
                </a:effectLst>
                <a:uLnTx/>
                <a:uFillTx/>
                <a:latin typeface="Times New Roman" pitchFamily="18" charset="0"/>
                <a:ea typeface="+mj-ea"/>
                <a:cs typeface="Times New Roman" pitchFamily="18" charset="0"/>
              </a:rPr>
              <a:t>шлакование</a:t>
            </a:r>
            <a:r>
              <a:rPr kumimoji="0" lang="ru-RU" sz="3200" b="1" i="0" u="none" strike="noStrike" kern="1200" cap="none" spc="0" normalizeH="0" baseline="0" noProof="0" dirty="0" smtClean="0">
                <a:ln>
                  <a:noFill/>
                </a:ln>
                <a:solidFill>
                  <a:srgbClr val="FF9933"/>
                </a:solidFill>
                <a:effectLst>
                  <a:outerShdw blurRad="53975" dist="22860" dir="5400000" algn="tl" rotWithShape="0">
                    <a:srgbClr val="000000">
                      <a:alpha val="55000"/>
                    </a:srgbClr>
                  </a:outerShdw>
                </a:effectLst>
                <a:uLnTx/>
                <a:uFillTx/>
                <a:latin typeface="Times New Roman" pitchFamily="18" charset="0"/>
                <a:ea typeface="+mj-ea"/>
                <a:cs typeface="Times New Roman" pitchFamily="18" charset="0"/>
              </a:rPr>
              <a:t> реактора</a:t>
            </a:r>
            <a:endParaRPr kumimoji="0" lang="ru-RU" sz="3200" b="1" i="0" u="none" strike="noStrike" kern="1200" cap="none" spc="0" normalizeH="0" baseline="0" noProof="0" dirty="0">
              <a:ln>
                <a:noFill/>
              </a:ln>
              <a:solidFill>
                <a:srgbClr val="FF9933"/>
              </a:solidFill>
              <a:effectLst>
                <a:outerShdw blurRad="53975" dist="22860" dir="5400000" algn="tl" rotWithShape="0">
                  <a:srgbClr val="000000">
                    <a:alpha val="55000"/>
                  </a:srgbClr>
                </a:outerShdw>
              </a:effectLst>
              <a:uLnTx/>
              <a:uFillTx/>
              <a:latin typeface="Times New Roman" pitchFamily="18" charset="0"/>
              <a:ea typeface="+mj-ea"/>
              <a:cs typeface="Times New Roman" pitchFamily="18" charset="0"/>
            </a:endParaRPr>
          </a:p>
        </p:txBody>
      </p:sp>
      <p:sp>
        <p:nvSpPr>
          <p:cNvPr id="6" name="Прямоугольник 40"/>
          <p:cNvSpPr>
            <a:spLocks noChangeArrowheads="1"/>
          </p:cNvSpPr>
          <p:nvPr/>
        </p:nvSpPr>
        <p:spPr bwMode="auto">
          <a:xfrm>
            <a:off x="0" y="649288"/>
            <a:ext cx="9144000" cy="708025"/>
          </a:xfrm>
          <a:prstGeom prst="rect">
            <a:avLst/>
          </a:prstGeom>
          <a:noFill/>
          <a:ln w="9525">
            <a:noFill/>
            <a:miter lim="800000"/>
            <a:headEnd/>
            <a:tailEnd/>
          </a:ln>
        </p:spPr>
        <p:txBody>
          <a:bodyPr>
            <a:spAutoFit/>
          </a:bodyPr>
          <a:lstStyle/>
          <a:p>
            <a:pPr algn="just"/>
            <a:r>
              <a:rPr lang="ru-RU" sz="2000" dirty="0">
                <a:solidFill>
                  <a:schemeClr val="bg2"/>
                </a:solidFill>
                <a:latin typeface="Times New Roman" pitchFamily="18" charset="0"/>
                <a:cs typeface="Times New Roman" pitchFamily="18" charset="0"/>
              </a:rPr>
              <a:t>Во время работы реактора в его активной зоне возникают продукты распада, которые захватывают нейтроны и снижают реактивность реактора. </a:t>
            </a:r>
          </a:p>
        </p:txBody>
      </p:sp>
      <p:sp>
        <p:nvSpPr>
          <p:cNvPr id="7" name="Прямоугольник 46"/>
          <p:cNvSpPr>
            <a:spLocks noChangeArrowheads="1"/>
          </p:cNvSpPr>
          <p:nvPr/>
        </p:nvSpPr>
        <p:spPr bwMode="auto">
          <a:xfrm>
            <a:off x="285720" y="1785926"/>
            <a:ext cx="3929063" cy="3786188"/>
          </a:xfrm>
          <a:prstGeom prst="rect">
            <a:avLst/>
          </a:prstGeom>
          <a:noFill/>
          <a:ln w="9525">
            <a:noFill/>
            <a:miter lim="800000"/>
            <a:headEnd/>
            <a:tailEnd/>
          </a:ln>
        </p:spPr>
        <p:txBody>
          <a:bodyPr>
            <a:spAutoFit/>
          </a:bodyPr>
          <a:lstStyle/>
          <a:p>
            <a:pPr algn="just"/>
            <a:r>
              <a:rPr lang="ru-RU" sz="2000" dirty="0">
                <a:solidFill>
                  <a:schemeClr val="bg2"/>
                </a:solidFill>
                <a:latin typeface="Times New Roman" pitchFamily="18" charset="0"/>
                <a:cs typeface="Times New Roman" pitchFamily="18" charset="0"/>
              </a:rPr>
              <a:t>Если радионуклиды сильно поглощают нейтроны, то такой процесс называется </a:t>
            </a:r>
            <a:r>
              <a:rPr lang="ru-RU" sz="2000" dirty="0">
                <a:solidFill>
                  <a:schemeClr val="bg1"/>
                </a:solidFill>
                <a:latin typeface="Times New Roman" pitchFamily="18" charset="0"/>
                <a:cs typeface="Times New Roman" pitchFamily="18" charset="0"/>
              </a:rPr>
              <a:t>– </a:t>
            </a:r>
            <a:r>
              <a:rPr lang="ru-RU" sz="2000" b="1" i="1" dirty="0">
                <a:solidFill>
                  <a:srgbClr val="FFFF00"/>
                </a:solidFill>
                <a:latin typeface="Times New Roman" pitchFamily="18" charset="0"/>
                <a:cs typeface="Times New Roman" pitchFamily="18" charset="0"/>
              </a:rPr>
              <a:t>отравление</a:t>
            </a:r>
            <a:r>
              <a:rPr lang="ru-RU" sz="2000" dirty="0">
                <a:solidFill>
                  <a:schemeClr val="bg1"/>
                </a:solidFill>
                <a:latin typeface="Times New Roman" pitchFamily="18" charset="0"/>
                <a:cs typeface="Times New Roman" pitchFamily="18" charset="0"/>
              </a:rPr>
              <a:t>. </a:t>
            </a:r>
            <a:r>
              <a:rPr lang="ru-RU" sz="2000" dirty="0">
                <a:solidFill>
                  <a:schemeClr val="bg2"/>
                </a:solidFill>
                <a:latin typeface="Times New Roman" pitchFamily="18" charset="0"/>
                <a:cs typeface="Times New Roman" pitchFamily="18" charset="0"/>
              </a:rPr>
              <a:t>Если радионуклиды слабо поглощают нейтроны, то такой процесс называется</a:t>
            </a:r>
            <a:r>
              <a:rPr lang="ru-RU" sz="2000" dirty="0">
                <a:solidFill>
                  <a:schemeClr val="bg1"/>
                </a:solidFill>
                <a:latin typeface="Times New Roman" pitchFamily="18" charset="0"/>
                <a:cs typeface="Times New Roman" pitchFamily="18" charset="0"/>
              </a:rPr>
              <a:t> – </a:t>
            </a:r>
            <a:r>
              <a:rPr lang="ru-RU" sz="2000" b="1" i="1" dirty="0" err="1">
                <a:solidFill>
                  <a:srgbClr val="FFFF00"/>
                </a:solidFill>
                <a:latin typeface="Times New Roman" pitchFamily="18" charset="0"/>
                <a:cs typeface="Times New Roman" pitchFamily="18" charset="0"/>
              </a:rPr>
              <a:t>шлакование</a:t>
            </a:r>
            <a:r>
              <a:rPr lang="ru-RU" sz="2000" dirty="0">
                <a:solidFill>
                  <a:schemeClr val="bg1"/>
                </a:solidFill>
                <a:latin typeface="Times New Roman" pitchFamily="18" charset="0"/>
                <a:cs typeface="Times New Roman" pitchFamily="18" charset="0"/>
              </a:rPr>
              <a:t>.</a:t>
            </a:r>
          </a:p>
          <a:p>
            <a:pPr algn="just"/>
            <a:r>
              <a:rPr lang="ru-RU" sz="2000" dirty="0">
                <a:solidFill>
                  <a:schemeClr val="bg2"/>
                </a:solidFill>
                <a:latin typeface="Times New Roman" pitchFamily="18" charset="0"/>
                <a:cs typeface="Times New Roman" pitchFamily="18" charset="0"/>
              </a:rPr>
              <a:t>При кратковременном падении мощности, как говорят специалисты, реактор попадает в йодную яму, что затрудняет его управление.</a:t>
            </a:r>
          </a:p>
        </p:txBody>
      </p:sp>
      <p:graphicFrame>
        <p:nvGraphicFramePr>
          <p:cNvPr id="8" name="Схема 7"/>
          <p:cNvGraphicFramePr/>
          <p:nvPr/>
        </p:nvGraphicFramePr>
        <p:xfrm>
          <a:off x="4357654" y="1428736"/>
          <a:ext cx="4786346" cy="50641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Содержимое 3" descr="Рисунок1.jpg"/>
          <p:cNvPicPr>
            <a:picLocks noChangeAspect="1"/>
          </p:cNvPicPr>
          <p:nvPr/>
        </p:nvPicPr>
        <p:blipFill>
          <a:blip r:embed="rId2">
            <a:lum bright="-68000"/>
          </a:blip>
          <a:stretch>
            <a:fillRect/>
          </a:stretch>
        </p:blipFill>
        <p:spPr>
          <a:xfrm>
            <a:off x="0" y="0"/>
            <a:ext cx="9144000" cy="6858000"/>
          </a:xfrm>
          <a:prstGeom prst="rect">
            <a:avLst/>
          </a:prstGeom>
        </p:spPr>
      </p:pic>
      <p:sp>
        <p:nvSpPr>
          <p:cNvPr id="3" name="TextBox 2"/>
          <p:cNvSpPr txBox="1">
            <a:spLocks noChangeArrowheads="1"/>
          </p:cNvSpPr>
          <p:nvPr/>
        </p:nvSpPr>
        <p:spPr bwMode="auto">
          <a:xfrm>
            <a:off x="3929058" y="6489700"/>
            <a:ext cx="5078412" cy="368300"/>
          </a:xfrm>
          <a:prstGeom prst="rect">
            <a:avLst/>
          </a:prstGeom>
          <a:solidFill>
            <a:schemeClr val="bg2"/>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rPr>
              <a:t>преп. каф. </a:t>
            </a:r>
            <a:r>
              <a:rPr lang="ru-RU" dirty="0" err="1" smtClean="0">
                <a:solidFill>
                  <a:srgbClr val="000000"/>
                </a:solidFill>
              </a:rPr>
              <a:t>ИПиЭ</a:t>
            </a:r>
            <a:r>
              <a:rPr lang="ru-RU" dirty="0" smtClean="0">
                <a:solidFill>
                  <a:srgbClr val="000000"/>
                </a:solidFill>
              </a:rPr>
              <a:t>  </a:t>
            </a:r>
            <a:r>
              <a:rPr lang="ru-RU" b="1" dirty="0">
                <a:solidFill>
                  <a:srgbClr val="000000"/>
                </a:solidFill>
              </a:rPr>
              <a:t>Кирвель П.И.</a:t>
            </a:r>
          </a:p>
        </p:txBody>
      </p:sp>
      <p:pic>
        <p:nvPicPr>
          <p:cNvPr id="5" name="Рисунок 4"/>
          <p:cNvPicPr/>
          <p:nvPr/>
        </p:nvPicPr>
        <p:blipFill>
          <a:blip r:embed="rId3">
            <a:extLst/>
          </a:blip>
          <a:srcRect t="19843" b="55023"/>
          <a:stretch>
            <a:fillRect/>
          </a:stretch>
        </p:blipFill>
        <p:spPr bwMode="auto">
          <a:xfrm>
            <a:off x="1785918" y="357166"/>
            <a:ext cx="5940425" cy="9531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76802" name="Picture 2" descr="Где живут самые счастливые люди? &quot;8 Часов&quot; - сообщество людей со здоровым отношением к работе"/>
          <p:cNvPicPr>
            <a:picLocks noChangeAspect="1" noChangeArrowheads="1"/>
          </p:cNvPicPr>
          <p:nvPr/>
        </p:nvPicPr>
        <p:blipFill>
          <a:blip r:embed="rId4"/>
          <a:srcRect/>
          <a:stretch>
            <a:fillRect/>
          </a:stretch>
        </p:blipFill>
        <p:spPr bwMode="auto">
          <a:xfrm>
            <a:off x="142844" y="1714488"/>
            <a:ext cx="2331308" cy="3500462"/>
          </a:xfrm>
          <a:prstGeom prst="rect">
            <a:avLst/>
          </a:prstGeom>
          <a:noFill/>
        </p:spPr>
      </p:pic>
      <p:pic>
        <p:nvPicPr>
          <p:cNvPr id="76804" name="Picture 4" descr="FUN и эмоции в продажах/ Телефонные продажи профессионально / Подкаст на PodFM.ru"/>
          <p:cNvPicPr>
            <a:picLocks noChangeAspect="1" noChangeArrowheads="1"/>
          </p:cNvPicPr>
          <p:nvPr/>
        </p:nvPicPr>
        <p:blipFill>
          <a:blip r:embed="rId5" cstate="print"/>
          <a:srcRect/>
          <a:stretch>
            <a:fillRect/>
          </a:stretch>
        </p:blipFill>
        <p:spPr bwMode="auto">
          <a:xfrm>
            <a:off x="6715140" y="3357562"/>
            <a:ext cx="2241675" cy="1500198"/>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endParaRPr lang="ru-RU" dirty="0"/>
          </a:p>
        </p:txBody>
      </p:sp>
      <p:pic>
        <p:nvPicPr>
          <p:cNvPr id="5" name="Содержимое 4" descr="Рисунок1.jpg"/>
          <p:cNvPicPr>
            <a:picLocks noGrp="1" noChangeAspect="1"/>
          </p:cNvPicPr>
          <p:nvPr>
            <p:ph idx="1"/>
          </p:nvPr>
        </p:nvPicPr>
        <p:blipFill>
          <a:blip r:embed="rId2">
            <a:lum bright="-68000"/>
          </a:blip>
          <a:stretch>
            <a:fillRect/>
          </a:stretch>
        </p:blipFill>
        <p:spPr>
          <a:xfrm>
            <a:off x="0" y="0"/>
            <a:ext cx="9144000" cy="6858000"/>
          </a:xfrm>
        </p:spPr>
      </p:pic>
      <p:sp>
        <p:nvSpPr>
          <p:cNvPr id="6" name="Содержимое 2"/>
          <p:cNvSpPr txBox="1">
            <a:spLocks/>
          </p:cNvSpPr>
          <p:nvPr/>
        </p:nvSpPr>
        <p:spPr bwMode="auto">
          <a:xfrm>
            <a:off x="0" y="0"/>
            <a:ext cx="9144000" cy="1357313"/>
          </a:xfrm>
          <a:prstGeom prst="rect">
            <a:avLst/>
          </a:prstGeom>
          <a:noFill/>
          <a:ln w="9525">
            <a:noFill/>
            <a:miter lim="800000"/>
            <a:headEnd/>
            <a:tailEnd/>
          </a:ln>
        </p:spPr>
        <p:txBody>
          <a:bodyPr/>
          <a:lstStyle/>
          <a:p>
            <a:pPr algn="just">
              <a:spcBef>
                <a:spcPct val="20000"/>
              </a:spcBef>
            </a:pPr>
            <a:r>
              <a:rPr lang="ru-RU" sz="2400" b="1" i="1" dirty="0">
                <a:solidFill>
                  <a:srgbClr val="FFFF00"/>
                </a:solidFill>
                <a:latin typeface="Times New Roman" pitchFamily="18" charset="0"/>
                <a:cs typeface="Times New Roman" pitchFamily="18" charset="0"/>
              </a:rPr>
              <a:t>Чрезвычайная ситуация (ЧС)</a:t>
            </a:r>
            <a:r>
              <a:rPr lang="ru-RU" sz="2400" dirty="0">
                <a:solidFill>
                  <a:schemeClr val="bg1"/>
                </a:solidFill>
                <a:latin typeface="Times New Roman" pitchFamily="18" charset="0"/>
                <a:cs typeface="Times New Roman" pitchFamily="18" charset="0"/>
              </a:rPr>
              <a:t> </a:t>
            </a:r>
            <a:r>
              <a:rPr lang="ru-RU" sz="2400" dirty="0" smtClean="0">
                <a:solidFill>
                  <a:schemeClr val="bg2"/>
                </a:solidFill>
                <a:latin typeface="Times New Roman" pitchFamily="18" charset="0"/>
                <a:cs typeface="Times New Roman" pitchFamily="18" charset="0"/>
              </a:rPr>
              <a:t>– обстановка на определенной территории, сложившаяся в результате аварии, опасного природного явления, катастрофы, стихийного или иного бедствия, которые могут повлечь или повлекли за собой человеческие жертвы, ущерб здоровью людей или окружающей природной среде, значительные материальные потери и нарушение условий жизнедеятельности людей. </a:t>
            </a:r>
            <a:r>
              <a:rPr lang="ru-RU" sz="2400" b="1" i="1" dirty="0" smtClean="0">
                <a:solidFill>
                  <a:srgbClr val="FFFF00"/>
                </a:solidFill>
                <a:latin typeface="Times New Roman" pitchFamily="18" charset="0"/>
                <a:cs typeface="Times New Roman" pitchFamily="18" charset="0"/>
              </a:rPr>
              <a:t>опасность</a:t>
            </a:r>
            <a:r>
              <a:rPr lang="ru-RU" sz="2400" b="1" i="1" dirty="0">
                <a:solidFill>
                  <a:srgbClr val="FFFF00"/>
                </a:solidFill>
                <a:latin typeface="Times New Roman" pitchFamily="18" charset="0"/>
                <a:cs typeface="Times New Roman" pitchFamily="18" charset="0"/>
              </a:rPr>
              <a:t>, которая при определённых условиях реализуется в события угрожая жизни и здоровью человека.</a:t>
            </a:r>
          </a:p>
        </p:txBody>
      </p:sp>
      <p:sp>
        <p:nvSpPr>
          <p:cNvPr id="8" name="TextBox 7"/>
          <p:cNvSpPr txBox="1"/>
          <p:nvPr/>
        </p:nvSpPr>
        <p:spPr>
          <a:xfrm>
            <a:off x="214282" y="5000636"/>
            <a:ext cx="8715436" cy="1569660"/>
          </a:xfrm>
          <a:prstGeom prst="rect">
            <a:avLst/>
          </a:prstGeom>
          <a:noFill/>
        </p:spPr>
        <p:txBody>
          <a:bodyPr wrap="square" rtlCol="0">
            <a:spAutoFit/>
          </a:bodyPr>
          <a:lstStyle/>
          <a:p>
            <a:pPr algn="just"/>
            <a:r>
              <a:rPr lang="ru-RU" sz="2400" b="1" i="1" dirty="0" smtClean="0">
                <a:solidFill>
                  <a:srgbClr val="FFFF00"/>
                </a:solidFill>
                <a:latin typeface="Times New Roman" pitchFamily="18" charset="0"/>
                <a:cs typeface="Times New Roman" pitchFamily="18" charset="0"/>
              </a:rPr>
              <a:t>Опасность – </a:t>
            </a:r>
            <a:r>
              <a:rPr lang="ru-RU" sz="2400" b="1" i="1" dirty="0" smtClean="0">
                <a:solidFill>
                  <a:schemeClr val="bg2"/>
                </a:solidFill>
                <a:latin typeface="Times New Roman" pitchFamily="18" charset="0"/>
                <a:cs typeface="Times New Roman" pitchFamily="18" charset="0"/>
              </a:rPr>
              <a:t>это вероятность тех или иных событий, которые могут произойти и оказать отрицательное воздействие на жизнедеятельность людей и функционирование экономики.</a:t>
            </a:r>
            <a:endParaRPr lang="ru-RU" sz="2400" b="1" i="1" dirty="0">
              <a:solidFill>
                <a:schemeClr val="bg2"/>
              </a:solidFill>
              <a:latin typeface="Times New Roman" pitchFamily="18" charset="0"/>
              <a:cs typeface="Times New Roman" pitchFamily="18" charset="0"/>
            </a:endParaRPr>
          </a:p>
        </p:txBody>
      </p:sp>
      <p:pic>
        <p:nvPicPr>
          <p:cNvPr id="10" name="Picture 1" descr="\\Zero-one-laptop\users\Yakudza\Documents\BSUIR\ЗНиОотЧС. РБ\Презентация\Картинки\Стихийное бедствие.jpg"/>
          <p:cNvPicPr>
            <a:picLocks noChangeAspect="1" noChangeArrowheads="1"/>
          </p:cNvPicPr>
          <p:nvPr/>
        </p:nvPicPr>
        <p:blipFill>
          <a:blip r:embed="rId3"/>
          <a:srcRect/>
          <a:stretch>
            <a:fillRect/>
          </a:stretch>
        </p:blipFill>
        <p:spPr bwMode="auto">
          <a:xfrm>
            <a:off x="142844" y="3214686"/>
            <a:ext cx="2190765" cy="1643074"/>
          </a:xfrm>
          <a:prstGeom prst="rect">
            <a:avLst/>
          </a:prstGeom>
          <a:noFill/>
          <a:ln w="9525">
            <a:noFill/>
            <a:miter lim="800000"/>
            <a:headEnd/>
            <a:tailEnd/>
          </a:ln>
        </p:spPr>
      </p:pic>
      <p:pic>
        <p:nvPicPr>
          <p:cNvPr id="11" name="Picture 2" descr="\\Zero-one-laptop\users\Yakudza\Documents\BSUIR\ЗНиОотЧС. РБ\Презентация\Картинки\Техногенныя Катастрофа.jpg"/>
          <p:cNvPicPr>
            <a:picLocks noChangeAspect="1" noChangeArrowheads="1"/>
          </p:cNvPicPr>
          <p:nvPr/>
        </p:nvPicPr>
        <p:blipFill>
          <a:blip r:embed="rId4"/>
          <a:srcRect/>
          <a:stretch>
            <a:fillRect/>
          </a:stretch>
        </p:blipFill>
        <p:spPr bwMode="auto">
          <a:xfrm>
            <a:off x="2428860" y="3214686"/>
            <a:ext cx="2286016" cy="1714512"/>
          </a:xfrm>
          <a:prstGeom prst="rect">
            <a:avLst/>
          </a:prstGeom>
          <a:noFill/>
          <a:ln w="9525">
            <a:noFill/>
            <a:miter lim="800000"/>
            <a:headEnd/>
            <a:tailEnd/>
          </a:ln>
        </p:spPr>
      </p:pic>
      <p:pic>
        <p:nvPicPr>
          <p:cNvPr id="12" name="Picture 4" descr="\\Zero-one-laptop\users\Yakudza\Documents\BSUIR\ЗНиОотЧС. РБ\Презентация\Картинки\Экологическая катастрофа.jpg"/>
          <p:cNvPicPr>
            <a:picLocks noChangeAspect="1" noChangeArrowheads="1"/>
          </p:cNvPicPr>
          <p:nvPr/>
        </p:nvPicPr>
        <p:blipFill>
          <a:blip r:embed="rId5"/>
          <a:srcRect/>
          <a:stretch>
            <a:fillRect/>
          </a:stretch>
        </p:blipFill>
        <p:spPr bwMode="auto">
          <a:xfrm>
            <a:off x="4786314" y="3214686"/>
            <a:ext cx="2143140" cy="1714512"/>
          </a:xfrm>
          <a:prstGeom prst="rect">
            <a:avLst/>
          </a:prstGeom>
          <a:noFill/>
          <a:ln w="9525">
            <a:noFill/>
            <a:miter lim="800000"/>
            <a:headEnd/>
            <a:tailEnd/>
          </a:ln>
        </p:spPr>
      </p:pic>
      <p:pic>
        <p:nvPicPr>
          <p:cNvPr id="13" name="Picture 5" descr="\\Zero-one-laptop\users\Yakudza\Documents\BSUIR\ЗНиОотЧС. РБ\Презентация\Картинки\Теорристы.jpg"/>
          <p:cNvPicPr>
            <a:picLocks noChangeAspect="1" noChangeArrowheads="1"/>
          </p:cNvPicPr>
          <p:nvPr/>
        </p:nvPicPr>
        <p:blipFill>
          <a:blip r:embed="rId6"/>
          <a:srcRect/>
          <a:stretch>
            <a:fillRect/>
          </a:stretch>
        </p:blipFill>
        <p:spPr bwMode="auto">
          <a:xfrm>
            <a:off x="7000892" y="3214686"/>
            <a:ext cx="1975520" cy="1571636"/>
          </a:xfrm>
          <a:prstGeom prst="rect">
            <a:avLst/>
          </a:prstGeom>
          <a:noFill/>
          <a:ln w="9525">
            <a:noFill/>
            <a:miter lim="800000"/>
            <a:headEnd/>
            <a:tailEnd/>
          </a:ln>
        </p:spPr>
      </p:pic>
      <p:sp>
        <p:nvSpPr>
          <p:cNvPr id="14" name="TextBox 1"/>
          <p:cNvSpPr txBox="1">
            <a:spLocks noChangeArrowheads="1"/>
          </p:cNvSpPr>
          <p:nvPr/>
        </p:nvSpPr>
        <p:spPr bwMode="auto">
          <a:xfrm>
            <a:off x="4065588" y="6489700"/>
            <a:ext cx="5078412" cy="368300"/>
          </a:xfrm>
          <a:prstGeom prst="rect">
            <a:avLst/>
          </a:prstGeom>
          <a:solidFill>
            <a:schemeClr val="bg2"/>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rPr>
              <a:t>преп. каф. </a:t>
            </a:r>
            <a:r>
              <a:rPr lang="ru-RU" dirty="0" err="1" smtClean="0">
                <a:solidFill>
                  <a:srgbClr val="000000"/>
                </a:solidFill>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Материалы за Август 2013 года &quot; Журнал готовых презентаций к урокам"/>
          <p:cNvPicPr>
            <a:picLocks noChangeAspect="1" noChangeArrowheads="1"/>
          </p:cNvPicPr>
          <p:nvPr/>
        </p:nvPicPr>
        <p:blipFill>
          <a:blip r:embed="rId2"/>
          <a:srcRect/>
          <a:stretch>
            <a:fillRect/>
          </a:stretch>
        </p:blipFill>
        <p:spPr bwMode="auto">
          <a:xfrm>
            <a:off x="0" y="0"/>
            <a:ext cx="9144000" cy="6572272"/>
          </a:xfrm>
          <a:prstGeom prst="rect">
            <a:avLst/>
          </a:prstGeom>
          <a:noFill/>
        </p:spPr>
      </p:pic>
      <p:sp>
        <p:nvSpPr>
          <p:cNvPr id="3" name="TextBox 1"/>
          <p:cNvSpPr txBox="1">
            <a:spLocks noChangeArrowheads="1"/>
          </p:cNvSpPr>
          <p:nvPr/>
        </p:nvSpPr>
        <p:spPr bwMode="auto">
          <a:xfrm>
            <a:off x="4065588" y="6489700"/>
            <a:ext cx="5078412" cy="368300"/>
          </a:xfrm>
          <a:prstGeom prst="rect">
            <a:avLst/>
          </a:prstGeom>
          <a:solidFill>
            <a:schemeClr val="bg2"/>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rPr>
              <a:t>преп. каф. </a:t>
            </a:r>
            <a:r>
              <a:rPr lang="ru-RU" dirty="0" err="1" smtClean="0">
                <a:solidFill>
                  <a:srgbClr val="000000"/>
                </a:solidFill>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Содержимое 5" descr="Рисунок1.jpg"/>
          <p:cNvPicPr>
            <a:picLocks noGrp="1" noChangeAspect="1"/>
          </p:cNvPicPr>
          <p:nvPr>
            <p:ph idx="1"/>
          </p:nvPr>
        </p:nvPicPr>
        <p:blipFill>
          <a:blip r:embed="rId2">
            <a:lum bright="-68000"/>
          </a:blip>
          <a:stretch>
            <a:fillRect/>
          </a:stretch>
        </p:blipFill>
        <p:spPr>
          <a:xfrm>
            <a:off x="-1" y="0"/>
            <a:ext cx="9144001" cy="6858000"/>
          </a:xfrm>
        </p:spPr>
      </p:pic>
      <p:sp>
        <p:nvSpPr>
          <p:cNvPr id="2" name="TextBox 1"/>
          <p:cNvSpPr txBox="1">
            <a:spLocks noChangeArrowheads="1"/>
          </p:cNvSpPr>
          <p:nvPr/>
        </p:nvSpPr>
        <p:spPr bwMode="auto">
          <a:xfrm>
            <a:off x="4065588" y="6357958"/>
            <a:ext cx="5078412" cy="368300"/>
          </a:xfrm>
          <a:prstGeom prst="rect">
            <a:avLst/>
          </a:prstGeom>
          <a:solidFill>
            <a:schemeClr val="bg2"/>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rPr>
              <a:t>преп. каф. </a:t>
            </a:r>
            <a:r>
              <a:rPr lang="ru-RU" dirty="0" err="1" smtClean="0">
                <a:solidFill>
                  <a:srgbClr val="000000"/>
                </a:solidFill>
              </a:rPr>
              <a:t>ИПиЭ</a:t>
            </a:r>
            <a:r>
              <a:rPr lang="ru-RU" dirty="0" smtClean="0">
                <a:solidFill>
                  <a:srgbClr val="000000"/>
                </a:solidFill>
              </a:rPr>
              <a:t>  </a:t>
            </a:r>
            <a:r>
              <a:rPr lang="ru-RU" b="1" dirty="0">
                <a:solidFill>
                  <a:srgbClr val="000000"/>
                </a:solidFill>
              </a:rPr>
              <a:t>Кирвель П.И.</a:t>
            </a:r>
          </a:p>
        </p:txBody>
      </p:sp>
      <p:sp>
        <p:nvSpPr>
          <p:cNvPr id="8" name="Содержимое 2"/>
          <p:cNvSpPr txBox="1">
            <a:spLocks/>
          </p:cNvSpPr>
          <p:nvPr/>
        </p:nvSpPr>
        <p:spPr>
          <a:xfrm>
            <a:off x="142844" y="285728"/>
            <a:ext cx="7643813" cy="3000375"/>
          </a:xfrm>
          <a:prstGeom prst="rect">
            <a:avLst/>
          </a:prstGeom>
        </p:spPr>
        <p:txBody>
          <a:bodyPr vert="horz" lIns="182880" tIns="91440" rtlCol="0">
            <a:normAutofit/>
          </a:bodyPr>
          <a:lstStyle/>
          <a:p>
            <a:pPr marL="265176" marR="0" lvl="0" indent="-265176" algn="l" defTabSz="914400" rtl="0" eaLnBrk="1" fontAlgn="auto" latinLnBrk="0" hangingPunct="1">
              <a:lnSpc>
                <a:spcPct val="100000"/>
              </a:lnSpc>
              <a:spcBef>
                <a:spcPts val="250"/>
              </a:spcBef>
              <a:spcAft>
                <a:spcPts val="0"/>
              </a:spcAft>
              <a:buClr>
                <a:schemeClr val="accent1"/>
              </a:buClr>
              <a:buSzPct val="80000"/>
              <a:buFont typeface="Wingdings 2"/>
              <a:buChar char=""/>
              <a:tabLst/>
              <a:defRPr/>
            </a:pPr>
            <a:r>
              <a:rPr kumimoji="0" lang="ru-RU" sz="2800" b="0" i="0" u="none" strike="noStrike" kern="1200" cap="none" spc="0" normalizeH="0" baseline="0" noProof="0" dirty="0" smtClean="0">
                <a:ln>
                  <a:noFill/>
                </a:ln>
                <a:solidFill>
                  <a:srgbClr val="FFFF00"/>
                </a:solidFill>
                <a:effectLst/>
                <a:uLnTx/>
                <a:uFillTx/>
                <a:latin typeface="Times New Roman" pitchFamily="18" charset="0"/>
                <a:cs typeface="Times New Roman" pitchFamily="18" charset="0"/>
              </a:rPr>
              <a:t>Виды</a:t>
            </a:r>
            <a:r>
              <a:rPr lang="ru-RU" sz="2800" dirty="0" smtClean="0">
                <a:latin typeface="Times New Roman" pitchFamily="18" charset="0"/>
                <a:cs typeface="Times New Roman" pitchFamily="18" charset="0"/>
              </a:rPr>
              <a:t>с </a:t>
            </a:r>
            <a:r>
              <a:rPr kumimoji="0" lang="ru-RU" sz="2800" b="0" i="0" u="none" strike="noStrike" kern="1200" cap="none" spc="0" normalizeH="0" baseline="0" noProof="0" dirty="0" smtClean="0">
                <a:ln>
                  <a:noFill/>
                </a:ln>
                <a:solidFill>
                  <a:srgbClr val="FFFF00"/>
                </a:solidFill>
                <a:effectLst/>
                <a:uLnTx/>
                <a:uFillTx/>
                <a:latin typeface="Times New Roman" pitchFamily="18" charset="0"/>
                <a:cs typeface="Times New Roman" pitchFamily="18" charset="0"/>
              </a:rPr>
              <a:t>ЧС:</a:t>
            </a:r>
          </a:p>
          <a:p>
            <a:pPr marL="265176" marR="0" lvl="0" indent="-265176" algn="l" defTabSz="914400" rtl="0" eaLnBrk="1" fontAlgn="auto" latinLnBrk="0" hangingPunct="1">
              <a:lnSpc>
                <a:spcPct val="100000"/>
              </a:lnSpc>
              <a:spcBef>
                <a:spcPts val="250"/>
              </a:spcBef>
              <a:spcAft>
                <a:spcPts val="0"/>
              </a:spcAft>
              <a:buClr>
                <a:schemeClr val="accent1"/>
              </a:buClr>
              <a:buSzPct val="80000"/>
              <a:buFont typeface="Wingdings 2"/>
              <a:buChar char=""/>
              <a:tabLst/>
              <a:defRPr/>
            </a:pPr>
            <a:r>
              <a:rPr kumimoji="0" lang="ru-RU" sz="2800" b="0" i="0" u="none" strike="noStrike" kern="1200" cap="none" spc="0" normalizeH="0" baseline="0" noProof="0" dirty="0" smtClean="0">
                <a:ln>
                  <a:noFill/>
                </a:ln>
                <a:solidFill>
                  <a:schemeClr val="bg2"/>
                </a:solidFill>
                <a:effectLst/>
                <a:uLnTx/>
                <a:uFillTx/>
                <a:latin typeface="Times New Roman" pitchFamily="18" charset="0"/>
                <a:cs typeface="Times New Roman" pitchFamily="18" charset="0"/>
              </a:rPr>
              <a:t>стихийные бедствия;</a:t>
            </a:r>
          </a:p>
          <a:p>
            <a:pPr marL="265176" marR="0" lvl="0" indent="-265176" algn="l" defTabSz="914400" rtl="0" eaLnBrk="1" fontAlgn="auto" latinLnBrk="0" hangingPunct="1">
              <a:lnSpc>
                <a:spcPct val="100000"/>
              </a:lnSpc>
              <a:spcBef>
                <a:spcPts val="250"/>
              </a:spcBef>
              <a:spcAft>
                <a:spcPts val="0"/>
              </a:spcAft>
              <a:buClr>
                <a:schemeClr val="accent1"/>
              </a:buClr>
              <a:buSzPct val="80000"/>
              <a:buFont typeface="Wingdings 2"/>
              <a:buChar char=""/>
              <a:tabLst/>
              <a:defRPr/>
            </a:pPr>
            <a:r>
              <a:rPr kumimoji="0" lang="ru-RU" sz="2800" b="0" i="0" u="none" strike="noStrike" kern="1200" cap="none" spc="0" normalizeH="0" baseline="0" noProof="0" dirty="0" smtClean="0">
                <a:ln>
                  <a:noFill/>
                </a:ln>
                <a:solidFill>
                  <a:schemeClr val="bg2"/>
                </a:solidFill>
                <a:effectLst/>
                <a:uLnTx/>
                <a:uFillTx/>
                <a:latin typeface="Times New Roman" pitchFamily="18" charset="0"/>
                <a:cs typeface="Times New Roman" pitchFamily="18" charset="0"/>
              </a:rPr>
              <a:t>техногенные катастрофы;</a:t>
            </a:r>
          </a:p>
          <a:p>
            <a:pPr marL="265176" marR="0" lvl="0" indent="-265176" algn="l" defTabSz="914400" rtl="0" eaLnBrk="1" fontAlgn="auto" latinLnBrk="0" hangingPunct="1">
              <a:lnSpc>
                <a:spcPct val="100000"/>
              </a:lnSpc>
              <a:spcBef>
                <a:spcPts val="250"/>
              </a:spcBef>
              <a:spcAft>
                <a:spcPts val="0"/>
              </a:spcAft>
              <a:buClr>
                <a:schemeClr val="accent1"/>
              </a:buClr>
              <a:buSzPct val="80000"/>
              <a:buFont typeface="Wingdings 2"/>
              <a:buChar char=""/>
              <a:tabLst/>
              <a:defRPr/>
            </a:pPr>
            <a:r>
              <a:rPr kumimoji="0" lang="ru-RU" sz="2800" b="0" i="0" u="none" strike="noStrike" kern="1200" cap="none" spc="0" normalizeH="0" baseline="0" noProof="0" dirty="0" smtClean="0">
                <a:ln>
                  <a:noFill/>
                </a:ln>
                <a:solidFill>
                  <a:schemeClr val="bg2"/>
                </a:solidFill>
                <a:effectLst/>
                <a:uLnTx/>
                <a:uFillTx/>
                <a:latin typeface="Times New Roman" pitchFamily="18" charset="0"/>
                <a:cs typeface="Times New Roman" pitchFamily="18" charset="0"/>
              </a:rPr>
              <a:t>антропогенные и</a:t>
            </a:r>
            <a:br>
              <a:rPr kumimoji="0" lang="ru-RU" sz="2800" b="0" i="0" u="none" strike="noStrike" kern="1200" cap="none" spc="0" normalizeH="0" baseline="0" noProof="0" dirty="0" smtClean="0">
                <a:ln>
                  <a:noFill/>
                </a:ln>
                <a:solidFill>
                  <a:schemeClr val="bg2"/>
                </a:solidFill>
                <a:effectLst/>
                <a:uLnTx/>
                <a:uFillTx/>
                <a:latin typeface="Times New Roman" pitchFamily="18" charset="0"/>
                <a:cs typeface="Times New Roman" pitchFamily="18" charset="0"/>
              </a:rPr>
            </a:br>
            <a:r>
              <a:rPr kumimoji="0" lang="ru-RU" sz="2800" b="0" i="0" u="none" strike="noStrike" kern="1200" cap="none" spc="0" normalizeH="0" baseline="0" noProof="0" dirty="0" smtClean="0">
                <a:ln>
                  <a:noFill/>
                </a:ln>
                <a:solidFill>
                  <a:schemeClr val="bg2"/>
                </a:solidFill>
                <a:effectLst/>
                <a:uLnTx/>
                <a:uFillTx/>
                <a:latin typeface="Times New Roman" pitchFamily="18" charset="0"/>
                <a:cs typeface="Times New Roman" pitchFamily="18" charset="0"/>
              </a:rPr>
              <a:t>экологические катастрофы;</a:t>
            </a:r>
          </a:p>
          <a:p>
            <a:pPr marL="265176" marR="0" lvl="0" indent="-265176" algn="l" defTabSz="914400" rtl="0" eaLnBrk="1" fontAlgn="auto" latinLnBrk="0" hangingPunct="1">
              <a:lnSpc>
                <a:spcPct val="100000"/>
              </a:lnSpc>
              <a:spcBef>
                <a:spcPts val="250"/>
              </a:spcBef>
              <a:spcAft>
                <a:spcPts val="0"/>
              </a:spcAft>
              <a:buClr>
                <a:schemeClr val="accent1"/>
              </a:buClr>
              <a:buSzPct val="80000"/>
              <a:buFont typeface="Wingdings 2"/>
              <a:buChar char=""/>
              <a:tabLst/>
              <a:defRPr/>
            </a:pPr>
            <a:r>
              <a:rPr kumimoji="0" lang="ru-RU" sz="2800" b="0" i="0" u="none" strike="noStrike" kern="1200" cap="none" spc="0" normalizeH="0" baseline="0" noProof="0" dirty="0" smtClean="0">
                <a:ln>
                  <a:noFill/>
                </a:ln>
                <a:solidFill>
                  <a:schemeClr val="bg2"/>
                </a:solidFill>
                <a:effectLst/>
                <a:uLnTx/>
                <a:uFillTx/>
                <a:latin typeface="Times New Roman" pitchFamily="18" charset="0"/>
                <a:cs typeface="Times New Roman" pitchFamily="18" charset="0"/>
              </a:rPr>
              <a:t>социально-политические конфликты</a:t>
            </a:r>
            <a:r>
              <a:rPr kumimoji="0" lang="ru-RU" sz="2800" b="0" i="0" u="none" strike="noStrike" kern="1200" cap="none" spc="0" normalizeH="0" baseline="0" noProof="0" dirty="0" smtClean="0">
                <a:ln>
                  <a:noFill/>
                </a:ln>
                <a:solidFill>
                  <a:schemeClr val="bg2"/>
                </a:solidFill>
                <a:effectLst/>
                <a:uLnTx/>
                <a:uFillTx/>
                <a:latin typeface="+mn-lt"/>
                <a:ea typeface="+mn-ea"/>
                <a:cs typeface="+mn-cs"/>
              </a:rPr>
              <a:t>.</a:t>
            </a:r>
            <a:endParaRPr kumimoji="0" lang="ru-RU" sz="2800" b="0" i="0" u="none" strike="noStrike" kern="1200" cap="none" spc="0" normalizeH="0" baseline="0" noProof="0" dirty="0">
              <a:ln>
                <a:noFill/>
              </a:ln>
              <a:solidFill>
                <a:schemeClr val="bg2"/>
              </a:solidFill>
              <a:effectLst/>
              <a:uLnTx/>
              <a:uFillTx/>
              <a:latin typeface="+mn-lt"/>
              <a:ea typeface="+mn-ea"/>
              <a:cs typeface="+mn-cs"/>
            </a:endParaRPr>
          </a:p>
        </p:txBody>
      </p:sp>
      <p:graphicFrame>
        <p:nvGraphicFramePr>
          <p:cNvPr id="9" name="Схема 8"/>
          <p:cNvGraphicFramePr/>
          <p:nvPr/>
        </p:nvGraphicFramePr>
        <p:xfrm>
          <a:off x="214282" y="3500438"/>
          <a:ext cx="8572560" cy="26432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Рисунок 15" descr="ГИИ МЧС РБ"/>
          <p:cNvPicPr/>
          <p:nvPr/>
        </p:nvPicPr>
        <p:blipFill>
          <a:blip r:embed="rId7"/>
          <a:srcRect/>
          <a:stretch>
            <a:fillRect/>
          </a:stretch>
        </p:blipFill>
        <p:spPr bwMode="auto">
          <a:xfrm>
            <a:off x="6786578" y="214290"/>
            <a:ext cx="2000264" cy="264320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endParaRPr lang="ru-RU" dirty="0"/>
          </a:p>
        </p:txBody>
      </p:sp>
      <p:pic>
        <p:nvPicPr>
          <p:cNvPr id="6" name="Содержимое 5" descr="Рисунок1.jpg"/>
          <p:cNvPicPr>
            <a:picLocks noGrp="1" noChangeAspect="1"/>
          </p:cNvPicPr>
          <p:nvPr>
            <p:ph idx="1"/>
          </p:nvPr>
        </p:nvPicPr>
        <p:blipFill>
          <a:blip r:embed="rId2">
            <a:lum bright="-68000"/>
          </a:blip>
          <a:stretch>
            <a:fillRect/>
          </a:stretch>
        </p:blipFill>
        <p:spPr>
          <a:xfrm>
            <a:off x="-1" y="0"/>
            <a:ext cx="9144001" cy="6858000"/>
          </a:xfrm>
        </p:spPr>
      </p:pic>
      <p:sp>
        <p:nvSpPr>
          <p:cNvPr id="7" name="Прямоугольник 10"/>
          <p:cNvSpPr>
            <a:spLocks noChangeArrowheads="1"/>
          </p:cNvSpPr>
          <p:nvPr/>
        </p:nvSpPr>
        <p:spPr bwMode="auto">
          <a:xfrm>
            <a:off x="0" y="0"/>
            <a:ext cx="9144000" cy="1569660"/>
          </a:xfrm>
          <a:prstGeom prst="rect">
            <a:avLst/>
          </a:prstGeom>
          <a:noFill/>
          <a:ln w="9525">
            <a:noFill/>
            <a:miter lim="800000"/>
            <a:headEnd/>
            <a:tailEnd/>
          </a:ln>
        </p:spPr>
        <p:txBody>
          <a:bodyPr>
            <a:spAutoFit/>
          </a:bodyPr>
          <a:lstStyle/>
          <a:p>
            <a:pPr algn="just">
              <a:spcBef>
                <a:spcPct val="20000"/>
              </a:spcBef>
            </a:pPr>
            <a:r>
              <a:rPr lang="ru-RU" sz="2400" b="1" i="1" dirty="0">
                <a:solidFill>
                  <a:srgbClr val="FFFF00"/>
                </a:solidFill>
                <a:latin typeface="Times New Roman" pitchFamily="18" charset="0"/>
                <a:cs typeface="Times New Roman" pitchFamily="18" charset="0"/>
              </a:rPr>
              <a:t>Стихийные бедствия</a:t>
            </a:r>
            <a:r>
              <a:rPr lang="ru-RU" sz="2400" dirty="0">
                <a:solidFill>
                  <a:schemeClr val="bg1"/>
                </a:solidFill>
                <a:latin typeface="Times New Roman" pitchFamily="18" charset="0"/>
                <a:cs typeface="Times New Roman" pitchFamily="18" charset="0"/>
              </a:rPr>
              <a:t> </a:t>
            </a:r>
            <a:r>
              <a:rPr lang="ru-RU" sz="2400" dirty="0">
                <a:solidFill>
                  <a:schemeClr val="bg2"/>
                </a:solidFill>
                <a:latin typeface="Times New Roman" pitchFamily="18" charset="0"/>
                <a:cs typeface="Times New Roman" pitchFamily="18" charset="0"/>
              </a:rPr>
              <a:t>–</a:t>
            </a:r>
            <a:r>
              <a:rPr lang="ru-RU" sz="2400" dirty="0">
                <a:solidFill>
                  <a:schemeClr val="bg1"/>
                </a:solidFill>
                <a:latin typeface="Times New Roman" pitchFamily="18" charset="0"/>
                <a:cs typeface="Times New Roman" pitchFamily="18" charset="0"/>
              </a:rPr>
              <a:t> </a:t>
            </a:r>
            <a:r>
              <a:rPr lang="ru-RU" sz="2400" dirty="0">
                <a:solidFill>
                  <a:schemeClr val="accent1"/>
                </a:solidFill>
                <a:latin typeface="Times New Roman" pitchFamily="18" charset="0"/>
                <a:cs typeface="Times New Roman" pitchFamily="18" charset="0"/>
              </a:rPr>
              <a:t>опасные природные явления и процессы, имеющие чрезвычайный характер и приводящие не только к нарушению повседневного уклада жизни людей, но и к человеческим жертвам и уничтожению материальных ценностей.</a:t>
            </a:r>
          </a:p>
        </p:txBody>
      </p:sp>
      <p:sp>
        <p:nvSpPr>
          <p:cNvPr id="8" name="Содержимое 2"/>
          <p:cNvSpPr txBox="1">
            <a:spLocks/>
          </p:cNvSpPr>
          <p:nvPr/>
        </p:nvSpPr>
        <p:spPr>
          <a:xfrm>
            <a:off x="0" y="1428736"/>
            <a:ext cx="9001156" cy="4000500"/>
          </a:xfrm>
          <a:prstGeom prst="rect">
            <a:avLst/>
          </a:prstGeom>
        </p:spPr>
        <p:txBody>
          <a:bodyPr vert="horz" lIns="182880" tIns="91440" rtlCol="0">
            <a:noAutofit/>
          </a:bodyPr>
          <a:lstStyle/>
          <a:p>
            <a:pPr marL="265176" marR="0" lvl="0" indent="-265176" algn="l" defTabSz="914400" rtl="0" eaLnBrk="1" fontAlgn="auto" latinLnBrk="0" hangingPunct="1">
              <a:lnSpc>
                <a:spcPct val="100000"/>
              </a:lnSpc>
              <a:spcBef>
                <a:spcPts val="250"/>
              </a:spcBef>
              <a:spcAft>
                <a:spcPts val="0"/>
              </a:spcAft>
              <a:buClr>
                <a:schemeClr val="accent1"/>
              </a:buClr>
              <a:buSzPct val="80000"/>
              <a:buFont typeface="Wingdings 2"/>
              <a:buChar char=""/>
              <a:tabLst/>
              <a:defRPr/>
            </a:pPr>
            <a:r>
              <a:rPr kumimoji="0" lang="ru-RU" sz="2000" b="0" i="0" u="none" strike="noStrike" kern="1200" cap="none" spc="0" normalizeH="0" baseline="0" noProof="0" dirty="0" smtClean="0">
                <a:ln>
                  <a:noFill/>
                </a:ln>
                <a:solidFill>
                  <a:schemeClr val="accent1"/>
                </a:solidFill>
                <a:effectLst/>
                <a:uLnTx/>
                <a:uFillTx/>
                <a:latin typeface="Times New Roman" pitchFamily="18" charset="0"/>
                <a:cs typeface="Times New Roman" pitchFamily="18" charset="0"/>
              </a:rPr>
              <a:t>Виды:</a:t>
            </a:r>
          </a:p>
          <a:p>
            <a:pPr marL="265176" marR="0" lvl="0" indent="-265176" algn="l" defTabSz="914400" rtl="0" eaLnBrk="1" fontAlgn="auto" latinLnBrk="0" hangingPunct="1">
              <a:lnSpc>
                <a:spcPct val="100000"/>
              </a:lnSpc>
              <a:spcBef>
                <a:spcPts val="250"/>
              </a:spcBef>
              <a:spcAft>
                <a:spcPts val="0"/>
              </a:spcAft>
              <a:buClr>
                <a:schemeClr val="accent1"/>
              </a:buClr>
              <a:buSzPct val="80000"/>
              <a:buFont typeface="Wingdings 2"/>
              <a:buChar char=""/>
              <a:tabLst/>
              <a:defRPr/>
            </a:pPr>
            <a:r>
              <a:rPr kumimoji="0" lang="ru-RU" sz="2000" b="0" i="0" u="none" strike="noStrike" kern="1200" cap="none" spc="0" normalizeH="0" baseline="0" noProof="0" dirty="0" smtClean="0">
                <a:ln>
                  <a:noFill/>
                </a:ln>
                <a:solidFill>
                  <a:schemeClr val="accent1"/>
                </a:solidFill>
                <a:effectLst/>
                <a:uLnTx/>
                <a:uFillTx/>
                <a:latin typeface="Times New Roman" pitchFamily="18" charset="0"/>
                <a:cs typeface="Times New Roman" pitchFamily="18" charset="0"/>
              </a:rPr>
              <a:t>землетрясения;</a:t>
            </a:r>
          </a:p>
          <a:p>
            <a:pPr marL="265176" marR="0" lvl="0" indent="-265176" algn="l" defTabSz="914400" rtl="0" eaLnBrk="1" fontAlgn="auto" latinLnBrk="0" hangingPunct="1">
              <a:lnSpc>
                <a:spcPct val="100000"/>
              </a:lnSpc>
              <a:spcBef>
                <a:spcPts val="250"/>
              </a:spcBef>
              <a:spcAft>
                <a:spcPts val="0"/>
              </a:spcAft>
              <a:buClr>
                <a:schemeClr val="accent1"/>
              </a:buClr>
              <a:buSzPct val="80000"/>
              <a:buFont typeface="Wingdings 2"/>
              <a:buChar char=""/>
              <a:tabLst/>
              <a:defRPr/>
            </a:pPr>
            <a:r>
              <a:rPr kumimoji="0" lang="ru-RU" sz="2000" b="0" i="0" u="none" strike="noStrike" kern="1200" cap="none" spc="0" normalizeH="0" baseline="0" noProof="0" dirty="0" smtClean="0">
                <a:ln>
                  <a:noFill/>
                </a:ln>
                <a:solidFill>
                  <a:schemeClr val="accent1"/>
                </a:solidFill>
                <a:effectLst/>
                <a:uLnTx/>
                <a:uFillTx/>
                <a:latin typeface="Times New Roman" pitchFamily="18" charset="0"/>
                <a:cs typeface="Times New Roman" pitchFamily="18" charset="0"/>
              </a:rPr>
              <a:t>наводнения;</a:t>
            </a:r>
          </a:p>
          <a:p>
            <a:pPr marL="265176" marR="0" lvl="0" indent="-265176" algn="l" defTabSz="914400" rtl="0" eaLnBrk="1" fontAlgn="auto" latinLnBrk="0" hangingPunct="1">
              <a:lnSpc>
                <a:spcPct val="100000"/>
              </a:lnSpc>
              <a:spcBef>
                <a:spcPts val="250"/>
              </a:spcBef>
              <a:spcAft>
                <a:spcPts val="0"/>
              </a:spcAft>
              <a:buClr>
                <a:schemeClr val="accent1"/>
              </a:buClr>
              <a:buSzPct val="80000"/>
              <a:buFont typeface="Wingdings 2"/>
              <a:buChar char=""/>
              <a:tabLst/>
              <a:defRPr/>
            </a:pPr>
            <a:r>
              <a:rPr kumimoji="0" lang="ru-RU" sz="2000" b="0" i="0" u="none" strike="noStrike" kern="1200" cap="none" spc="0" normalizeH="0" baseline="0" noProof="0" dirty="0" smtClean="0">
                <a:ln>
                  <a:noFill/>
                </a:ln>
                <a:solidFill>
                  <a:schemeClr val="accent1"/>
                </a:solidFill>
                <a:effectLst/>
                <a:uLnTx/>
                <a:uFillTx/>
                <a:latin typeface="Times New Roman" pitchFamily="18" charset="0"/>
                <a:cs typeface="Times New Roman" pitchFamily="18" charset="0"/>
              </a:rPr>
              <a:t>извержения вулканов;</a:t>
            </a:r>
          </a:p>
          <a:p>
            <a:pPr marL="265176" marR="0" lvl="0" indent="-265176" algn="l" defTabSz="914400" rtl="0" eaLnBrk="1" fontAlgn="auto" latinLnBrk="0" hangingPunct="1">
              <a:lnSpc>
                <a:spcPct val="100000"/>
              </a:lnSpc>
              <a:spcBef>
                <a:spcPts val="250"/>
              </a:spcBef>
              <a:spcAft>
                <a:spcPts val="0"/>
              </a:spcAft>
              <a:buClr>
                <a:schemeClr val="accent1"/>
              </a:buClr>
              <a:buSzPct val="80000"/>
              <a:buFont typeface="Wingdings 2"/>
              <a:buChar char=""/>
              <a:tabLst/>
              <a:defRPr/>
            </a:pPr>
            <a:r>
              <a:rPr kumimoji="0" lang="ru-RU" sz="2000" b="0" i="0" u="none" strike="noStrike" kern="1200" cap="none" spc="0" normalizeH="0" baseline="0" noProof="0" dirty="0" smtClean="0">
                <a:ln>
                  <a:noFill/>
                </a:ln>
                <a:solidFill>
                  <a:schemeClr val="accent1"/>
                </a:solidFill>
                <a:effectLst/>
                <a:uLnTx/>
                <a:uFillTx/>
                <a:latin typeface="Times New Roman" pitchFamily="18" charset="0"/>
                <a:cs typeface="Times New Roman" pitchFamily="18" charset="0"/>
              </a:rPr>
              <a:t>оползни;</a:t>
            </a:r>
          </a:p>
          <a:p>
            <a:pPr marL="265176" marR="0" lvl="0" indent="-265176" algn="l" defTabSz="914400" rtl="0" eaLnBrk="1" fontAlgn="auto" latinLnBrk="0" hangingPunct="1">
              <a:lnSpc>
                <a:spcPct val="100000"/>
              </a:lnSpc>
              <a:spcBef>
                <a:spcPts val="250"/>
              </a:spcBef>
              <a:spcAft>
                <a:spcPts val="0"/>
              </a:spcAft>
              <a:buClr>
                <a:schemeClr val="accent1"/>
              </a:buClr>
              <a:buSzPct val="80000"/>
              <a:buFont typeface="Wingdings 2"/>
              <a:buChar char=""/>
              <a:tabLst/>
              <a:defRPr/>
            </a:pPr>
            <a:r>
              <a:rPr kumimoji="0" lang="ru-RU" sz="2000" b="0" i="0" u="none" strike="noStrike" kern="1200" cap="none" spc="0" normalizeH="0" baseline="0" noProof="0" dirty="0" smtClean="0">
                <a:ln>
                  <a:noFill/>
                </a:ln>
                <a:solidFill>
                  <a:schemeClr val="accent1"/>
                </a:solidFill>
                <a:effectLst/>
                <a:uLnTx/>
                <a:uFillTx/>
                <a:latin typeface="Times New Roman" pitchFamily="18" charset="0"/>
                <a:cs typeface="Times New Roman" pitchFamily="18" charset="0"/>
              </a:rPr>
              <a:t>ураганы;</a:t>
            </a:r>
          </a:p>
          <a:p>
            <a:pPr marL="265176" marR="0" lvl="0" indent="-265176" algn="l" defTabSz="914400" rtl="0" eaLnBrk="1" fontAlgn="auto" latinLnBrk="0" hangingPunct="1">
              <a:lnSpc>
                <a:spcPct val="100000"/>
              </a:lnSpc>
              <a:spcBef>
                <a:spcPts val="250"/>
              </a:spcBef>
              <a:spcAft>
                <a:spcPts val="0"/>
              </a:spcAft>
              <a:buClr>
                <a:schemeClr val="accent1"/>
              </a:buClr>
              <a:buSzPct val="80000"/>
              <a:buFont typeface="Wingdings 2"/>
              <a:buChar char=""/>
              <a:tabLst/>
              <a:defRPr/>
            </a:pPr>
            <a:r>
              <a:rPr kumimoji="0" lang="ru-RU" sz="2000" b="0" i="0" u="none" strike="noStrike" kern="1200" cap="none" spc="0" normalizeH="0" baseline="0" noProof="0" dirty="0" smtClean="0">
                <a:ln>
                  <a:noFill/>
                </a:ln>
                <a:solidFill>
                  <a:schemeClr val="accent1"/>
                </a:solidFill>
                <a:effectLst/>
                <a:uLnTx/>
                <a:uFillTx/>
                <a:latin typeface="Times New Roman" pitchFamily="18" charset="0"/>
                <a:cs typeface="Times New Roman" pitchFamily="18" charset="0"/>
              </a:rPr>
              <a:t>смерчи;</a:t>
            </a:r>
          </a:p>
          <a:p>
            <a:pPr marL="265176" marR="0" lvl="0" indent="-265176" algn="l" defTabSz="914400" rtl="0" eaLnBrk="1" fontAlgn="auto" latinLnBrk="0" hangingPunct="1">
              <a:lnSpc>
                <a:spcPct val="100000"/>
              </a:lnSpc>
              <a:spcBef>
                <a:spcPts val="250"/>
              </a:spcBef>
              <a:spcAft>
                <a:spcPts val="0"/>
              </a:spcAft>
              <a:buClr>
                <a:schemeClr val="accent1"/>
              </a:buClr>
              <a:buSzPct val="80000"/>
              <a:buFont typeface="Wingdings 2"/>
              <a:buChar char=""/>
              <a:tabLst/>
              <a:defRPr/>
            </a:pPr>
            <a:r>
              <a:rPr kumimoji="0" lang="ru-RU" sz="2000" b="0" i="0" u="none" strike="noStrike" kern="1200" cap="none" spc="0" normalizeH="0" baseline="0" noProof="0" dirty="0" smtClean="0">
                <a:ln>
                  <a:noFill/>
                </a:ln>
                <a:solidFill>
                  <a:schemeClr val="accent1"/>
                </a:solidFill>
                <a:effectLst/>
                <a:uLnTx/>
                <a:uFillTx/>
                <a:latin typeface="Times New Roman" pitchFamily="18" charset="0"/>
                <a:cs typeface="Times New Roman" pitchFamily="18" charset="0"/>
              </a:rPr>
              <a:t>лесные и торфяные пожары;</a:t>
            </a:r>
          </a:p>
          <a:p>
            <a:pPr marL="265176" marR="0" lvl="0" indent="-265176" algn="l" defTabSz="914400" rtl="0" eaLnBrk="1" fontAlgn="auto" latinLnBrk="0" hangingPunct="1">
              <a:lnSpc>
                <a:spcPct val="100000"/>
              </a:lnSpc>
              <a:spcBef>
                <a:spcPts val="250"/>
              </a:spcBef>
              <a:spcAft>
                <a:spcPts val="0"/>
              </a:spcAft>
              <a:buClr>
                <a:schemeClr val="accent1"/>
              </a:buClr>
              <a:buSzPct val="80000"/>
              <a:buFont typeface="Wingdings 2"/>
              <a:buChar char=""/>
              <a:tabLst/>
              <a:defRPr/>
            </a:pPr>
            <a:r>
              <a:rPr kumimoji="0" lang="ru-RU" sz="2000" b="0" i="0" u="none" strike="noStrike" kern="1200" cap="none" spc="0" normalizeH="0" baseline="0" noProof="0" dirty="0" smtClean="0">
                <a:ln>
                  <a:noFill/>
                </a:ln>
                <a:solidFill>
                  <a:schemeClr val="accent1"/>
                </a:solidFill>
                <a:effectLst/>
                <a:uLnTx/>
                <a:uFillTx/>
                <a:latin typeface="Times New Roman" pitchFamily="18" charset="0"/>
                <a:cs typeface="Times New Roman" pitchFamily="18" charset="0"/>
              </a:rPr>
              <a:t>снежные заносы и лавины;</a:t>
            </a:r>
          </a:p>
          <a:p>
            <a:pPr marL="265176" marR="0" lvl="0" indent="-265176" algn="l" defTabSz="914400" rtl="0" eaLnBrk="1" fontAlgn="auto" latinLnBrk="0" hangingPunct="1">
              <a:lnSpc>
                <a:spcPct val="100000"/>
              </a:lnSpc>
              <a:spcBef>
                <a:spcPts val="250"/>
              </a:spcBef>
              <a:spcAft>
                <a:spcPts val="0"/>
              </a:spcAft>
              <a:buClr>
                <a:schemeClr val="accent1"/>
              </a:buClr>
              <a:buSzPct val="80000"/>
              <a:buFont typeface="Wingdings 2"/>
              <a:buChar char=""/>
              <a:tabLst/>
              <a:defRPr/>
            </a:pPr>
            <a:r>
              <a:rPr kumimoji="0" lang="ru-RU" sz="2000" b="0" i="0" u="none" strike="noStrike" kern="1200" cap="none" spc="0" normalizeH="0" baseline="0" noProof="0" dirty="0" smtClean="0">
                <a:ln>
                  <a:noFill/>
                </a:ln>
                <a:solidFill>
                  <a:schemeClr val="accent1"/>
                </a:solidFill>
                <a:effectLst/>
                <a:uLnTx/>
                <a:uFillTx/>
                <a:latin typeface="Times New Roman" pitchFamily="18" charset="0"/>
                <a:cs typeface="Times New Roman" pitchFamily="18" charset="0"/>
              </a:rPr>
              <a:t>засухи;</a:t>
            </a:r>
          </a:p>
          <a:p>
            <a:pPr marL="265176" marR="0" lvl="0" indent="-265176" algn="l" defTabSz="914400" rtl="0" eaLnBrk="1" fontAlgn="auto" latinLnBrk="0" hangingPunct="1">
              <a:lnSpc>
                <a:spcPct val="100000"/>
              </a:lnSpc>
              <a:spcBef>
                <a:spcPts val="250"/>
              </a:spcBef>
              <a:spcAft>
                <a:spcPts val="0"/>
              </a:spcAft>
              <a:buClr>
                <a:schemeClr val="accent1"/>
              </a:buClr>
              <a:buSzPct val="80000"/>
              <a:buFont typeface="Wingdings 2"/>
              <a:buChar char=""/>
              <a:tabLst/>
              <a:defRPr/>
            </a:pPr>
            <a:r>
              <a:rPr kumimoji="0" lang="ru-RU" sz="2000" b="0" i="0" u="none" strike="noStrike" kern="1200" cap="none" spc="0" normalizeH="0" baseline="0" noProof="0" dirty="0" smtClean="0">
                <a:ln>
                  <a:noFill/>
                </a:ln>
                <a:solidFill>
                  <a:schemeClr val="accent1"/>
                </a:solidFill>
                <a:effectLst/>
                <a:uLnTx/>
                <a:uFillTx/>
                <a:latin typeface="Times New Roman" pitchFamily="18" charset="0"/>
                <a:cs typeface="Times New Roman" pitchFamily="18" charset="0"/>
              </a:rPr>
              <a:t>длительные проливные дожди;</a:t>
            </a:r>
          </a:p>
          <a:p>
            <a:pPr marL="265176" marR="0" lvl="0" indent="-265176" algn="l" defTabSz="914400" rtl="0" eaLnBrk="1" fontAlgn="auto" latinLnBrk="0" hangingPunct="1">
              <a:lnSpc>
                <a:spcPct val="100000"/>
              </a:lnSpc>
              <a:spcBef>
                <a:spcPts val="250"/>
              </a:spcBef>
              <a:spcAft>
                <a:spcPts val="0"/>
              </a:spcAft>
              <a:buClr>
                <a:schemeClr val="accent1"/>
              </a:buClr>
              <a:buSzPct val="80000"/>
              <a:buFont typeface="Wingdings 2"/>
              <a:buChar char=""/>
              <a:tabLst/>
              <a:defRPr/>
            </a:pPr>
            <a:r>
              <a:rPr kumimoji="0" lang="ru-RU" sz="2000" b="0" i="0" u="none" strike="noStrike" kern="1200" cap="none" spc="0" normalizeH="0" baseline="0" noProof="0" dirty="0" smtClean="0">
                <a:ln>
                  <a:noFill/>
                </a:ln>
                <a:solidFill>
                  <a:schemeClr val="accent1"/>
                </a:solidFill>
                <a:effectLst/>
                <a:uLnTx/>
                <a:uFillTx/>
                <a:latin typeface="Times New Roman" pitchFamily="18" charset="0"/>
                <a:cs typeface="Times New Roman" pitchFamily="18" charset="0"/>
              </a:rPr>
              <a:t>сильные устойчивые морозы;</a:t>
            </a:r>
          </a:p>
          <a:p>
            <a:pPr marL="265176" marR="0" lvl="0" indent="-265176" algn="l" defTabSz="914400" rtl="0" eaLnBrk="1" fontAlgn="auto" latinLnBrk="0" hangingPunct="1">
              <a:lnSpc>
                <a:spcPct val="100000"/>
              </a:lnSpc>
              <a:spcBef>
                <a:spcPts val="250"/>
              </a:spcBef>
              <a:spcAft>
                <a:spcPts val="0"/>
              </a:spcAft>
              <a:buClr>
                <a:schemeClr val="accent1"/>
              </a:buClr>
              <a:buSzPct val="80000"/>
              <a:buFont typeface="Wingdings 2"/>
              <a:buChar char=""/>
              <a:tabLst/>
              <a:defRPr/>
            </a:pPr>
            <a:r>
              <a:rPr kumimoji="0" lang="ru-RU" sz="2000" b="0" i="0" u="none" strike="noStrike" kern="1200" cap="none" spc="0" normalizeH="0" baseline="0" noProof="0" dirty="0" smtClean="0">
                <a:ln>
                  <a:noFill/>
                </a:ln>
                <a:solidFill>
                  <a:schemeClr val="accent1"/>
                </a:solidFill>
                <a:effectLst/>
                <a:uLnTx/>
                <a:uFillTx/>
                <a:latin typeface="Times New Roman" pitchFamily="18" charset="0"/>
                <a:cs typeface="Times New Roman" pitchFamily="18" charset="0"/>
              </a:rPr>
              <a:t>массовое распространение вредителей в сельском и лесном хозяйстве.</a:t>
            </a:r>
            <a:endParaRPr kumimoji="0" lang="ru-RU" sz="2000" b="0" i="0" u="none" strike="noStrike" kern="1200" cap="none" spc="0" normalizeH="0" baseline="0" noProof="0" dirty="0">
              <a:ln>
                <a:noFill/>
              </a:ln>
              <a:solidFill>
                <a:schemeClr val="accent1"/>
              </a:solidFill>
              <a:effectLst/>
              <a:uLnTx/>
              <a:uFillTx/>
              <a:latin typeface="Times New Roman" pitchFamily="18" charset="0"/>
              <a:cs typeface="Times New Roman" pitchFamily="18" charset="0"/>
            </a:endParaRPr>
          </a:p>
        </p:txBody>
      </p:sp>
      <p:pic>
        <p:nvPicPr>
          <p:cNvPr id="9" name="Picture 1" descr="\\Zero-one-laptop\users\Yakudza\Documents\BSUIR\ЗНиОотЧС. РБ\Презентация\Картинки\Стихийное бедствие.jpg"/>
          <p:cNvPicPr>
            <a:picLocks noChangeAspect="1" noChangeArrowheads="1"/>
          </p:cNvPicPr>
          <p:nvPr/>
        </p:nvPicPr>
        <p:blipFill>
          <a:blip r:embed="rId3"/>
          <a:srcRect/>
          <a:stretch>
            <a:fillRect/>
          </a:stretch>
        </p:blipFill>
        <p:spPr bwMode="auto">
          <a:xfrm>
            <a:off x="2857488" y="1571612"/>
            <a:ext cx="2190750" cy="2071702"/>
          </a:xfrm>
          <a:prstGeom prst="rect">
            <a:avLst/>
          </a:prstGeom>
          <a:noFill/>
          <a:ln w="9525">
            <a:noFill/>
            <a:miter lim="800000"/>
            <a:headEnd/>
            <a:tailEnd/>
          </a:ln>
        </p:spPr>
      </p:pic>
      <p:pic>
        <p:nvPicPr>
          <p:cNvPr id="10" name="Picture 3" descr="\\Zero-one-laptop\users\Yakudza\Documents\BSUIR\ЗНиОотЧС. РБ\Презентация\Картинки\Вулкан.jpg"/>
          <p:cNvPicPr>
            <a:picLocks noChangeAspect="1" noChangeArrowheads="1"/>
          </p:cNvPicPr>
          <p:nvPr/>
        </p:nvPicPr>
        <p:blipFill>
          <a:blip r:embed="rId4"/>
          <a:srcRect/>
          <a:stretch>
            <a:fillRect/>
          </a:stretch>
        </p:blipFill>
        <p:spPr bwMode="auto">
          <a:xfrm>
            <a:off x="5072066" y="1571612"/>
            <a:ext cx="2190750" cy="2071702"/>
          </a:xfrm>
          <a:prstGeom prst="rect">
            <a:avLst/>
          </a:prstGeom>
          <a:noFill/>
          <a:ln w="9525">
            <a:noFill/>
            <a:miter lim="800000"/>
            <a:headEnd/>
            <a:tailEnd/>
          </a:ln>
        </p:spPr>
      </p:pic>
      <p:pic>
        <p:nvPicPr>
          <p:cNvPr id="11" name="Picture 2" descr="\\Zero-one-laptop\users\Yakudza\Documents\BSUIR\ЗНиОотЧС. РБ\Презентация\Картинки\saranchuki.jpg"/>
          <p:cNvPicPr>
            <a:picLocks noChangeAspect="1" noChangeArrowheads="1"/>
          </p:cNvPicPr>
          <p:nvPr/>
        </p:nvPicPr>
        <p:blipFill>
          <a:blip r:embed="rId5"/>
          <a:srcRect/>
          <a:stretch>
            <a:fillRect/>
          </a:stretch>
        </p:blipFill>
        <p:spPr bwMode="auto">
          <a:xfrm>
            <a:off x="7215206" y="1571613"/>
            <a:ext cx="1774825" cy="2071702"/>
          </a:xfrm>
          <a:prstGeom prst="rect">
            <a:avLst/>
          </a:prstGeom>
          <a:noFill/>
          <a:ln w="9525">
            <a:noFill/>
            <a:miter lim="800000"/>
            <a:headEnd/>
            <a:tailEnd/>
          </a:ln>
        </p:spPr>
      </p:pic>
      <p:pic>
        <p:nvPicPr>
          <p:cNvPr id="12" name="Picture 5" descr="\\Zero-one-laptop\users\Yakudza\Documents\BSUIR\ЗНиОотЧС. РБ\Презентация\Картинки\Торнадо.jpg"/>
          <p:cNvPicPr>
            <a:picLocks noChangeAspect="1" noChangeArrowheads="1"/>
          </p:cNvPicPr>
          <p:nvPr/>
        </p:nvPicPr>
        <p:blipFill>
          <a:blip r:embed="rId6"/>
          <a:srcRect/>
          <a:stretch>
            <a:fillRect/>
          </a:stretch>
        </p:blipFill>
        <p:spPr bwMode="auto">
          <a:xfrm>
            <a:off x="3929058" y="3714752"/>
            <a:ext cx="2357437" cy="1791960"/>
          </a:xfrm>
          <a:prstGeom prst="rect">
            <a:avLst/>
          </a:prstGeom>
          <a:noFill/>
          <a:ln w="9525">
            <a:noFill/>
            <a:miter lim="800000"/>
            <a:headEnd/>
            <a:tailEnd/>
          </a:ln>
        </p:spPr>
      </p:pic>
      <p:pic>
        <p:nvPicPr>
          <p:cNvPr id="13" name="Picture 6" descr="\\Zero-one-laptop\users\Yakudza\Documents\BSUIR\ЗНиОотЧС. РБ\Презентация\Картинки\Наводнение.jpg"/>
          <p:cNvPicPr>
            <a:picLocks noChangeAspect="1" noChangeArrowheads="1"/>
          </p:cNvPicPr>
          <p:nvPr/>
        </p:nvPicPr>
        <p:blipFill>
          <a:blip r:embed="rId7"/>
          <a:srcRect/>
          <a:stretch>
            <a:fillRect/>
          </a:stretch>
        </p:blipFill>
        <p:spPr bwMode="auto">
          <a:xfrm>
            <a:off x="6500826" y="3714752"/>
            <a:ext cx="2357454" cy="1770710"/>
          </a:xfrm>
          <a:prstGeom prst="rect">
            <a:avLst/>
          </a:prstGeom>
          <a:noFill/>
          <a:ln w="9525">
            <a:noFill/>
            <a:miter lim="800000"/>
            <a:headEnd/>
            <a:tailEnd/>
          </a:ln>
        </p:spPr>
      </p:pic>
      <p:sp>
        <p:nvSpPr>
          <p:cNvPr id="14" name="Прямоугольник 13"/>
          <p:cNvSpPr/>
          <p:nvPr/>
        </p:nvSpPr>
        <p:spPr>
          <a:xfrm>
            <a:off x="142844" y="5857892"/>
            <a:ext cx="9001156" cy="707886"/>
          </a:xfrm>
          <a:prstGeom prst="rect">
            <a:avLst/>
          </a:prstGeom>
        </p:spPr>
        <p:txBody>
          <a:bodyPr wrap="square">
            <a:spAutoFit/>
          </a:bodyPr>
          <a:lstStyle/>
          <a:p>
            <a:pPr algn="just">
              <a:spcBef>
                <a:spcPct val="20000"/>
              </a:spcBef>
            </a:pPr>
            <a:r>
              <a:rPr lang="ru-RU" sz="2000" b="1" i="1" dirty="0" smtClean="0">
                <a:solidFill>
                  <a:srgbClr val="FFFF00"/>
                </a:solidFill>
                <a:latin typeface="Times New Roman" pitchFamily="18" charset="0"/>
                <a:cs typeface="Times New Roman" pitchFamily="18" charset="0"/>
              </a:rPr>
              <a:t>В результате стихийных бедствий страдает экономика, уничтожаются материальные ценности и гибнут люди.</a:t>
            </a:r>
            <a:endParaRPr lang="ru-RU" sz="2000" b="1" i="1" dirty="0">
              <a:solidFill>
                <a:srgbClr val="FFFF00"/>
              </a:solidFill>
              <a:latin typeface="Times New Roman" pitchFamily="18" charset="0"/>
              <a:cs typeface="Times New Roman" pitchFamily="18" charset="0"/>
            </a:endParaRPr>
          </a:p>
        </p:txBody>
      </p:sp>
      <p:sp>
        <p:nvSpPr>
          <p:cNvPr id="15" name="TextBox 14"/>
          <p:cNvSpPr txBox="1">
            <a:spLocks noChangeArrowheads="1"/>
          </p:cNvSpPr>
          <p:nvPr/>
        </p:nvSpPr>
        <p:spPr bwMode="auto">
          <a:xfrm>
            <a:off x="4065588" y="6489700"/>
            <a:ext cx="5078412" cy="368300"/>
          </a:xfrm>
          <a:prstGeom prst="rect">
            <a:avLst/>
          </a:prstGeom>
          <a:solidFill>
            <a:schemeClr val="bg2"/>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rPr>
              <a:t>преп. каф. </a:t>
            </a:r>
            <a:r>
              <a:rPr lang="ru-RU" dirty="0" err="1" smtClean="0">
                <a:solidFill>
                  <a:srgbClr val="000000"/>
                </a:solidFill>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a:spLocks noChangeArrowheads="1"/>
          </p:cNvSpPr>
          <p:nvPr/>
        </p:nvSpPr>
        <p:spPr bwMode="auto">
          <a:xfrm>
            <a:off x="3857620" y="6489700"/>
            <a:ext cx="5078412" cy="368300"/>
          </a:xfrm>
          <a:prstGeom prst="rect">
            <a:avLst/>
          </a:prstGeom>
          <a:solidFill>
            <a:schemeClr val="bg2"/>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rPr>
              <a:t>преп. каф. </a:t>
            </a:r>
            <a:r>
              <a:rPr lang="ru-RU" dirty="0" err="1" smtClean="0">
                <a:solidFill>
                  <a:srgbClr val="000000"/>
                </a:solidFill>
              </a:rPr>
              <a:t>ИПиЭ</a:t>
            </a:r>
            <a:r>
              <a:rPr lang="ru-RU" dirty="0" smtClean="0">
                <a:solidFill>
                  <a:srgbClr val="000000"/>
                </a:solidFill>
              </a:rPr>
              <a:t>  </a:t>
            </a:r>
            <a:r>
              <a:rPr lang="ru-RU" b="1" dirty="0">
                <a:solidFill>
                  <a:srgbClr val="000000"/>
                </a:solidFill>
              </a:rPr>
              <a:t>Кирвель П.И.</a:t>
            </a:r>
          </a:p>
        </p:txBody>
      </p:sp>
      <p:pic>
        <p:nvPicPr>
          <p:cNvPr id="24580" name="Picture 4" descr="Плакат: Классификация чрезвычайных ситуаций природного характера - Интернет-магазин СТ-Диалог"/>
          <p:cNvPicPr>
            <a:picLocks noChangeAspect="1" noChangeArrowheads="1"/>
          </p:cNvPicPr>
          <p:nvPr/>
        </p:nvPicPr>
        <p:blipFill>
          <a:blip r:embed="rId2"/>
          <a:srcRect/>
          <a:stretch>
            <a:fillRect/>
          </a:stretch>
        </p:blipFill>
        <p:spPr bwMode="auto">
          <a:xfrm>
            <a:off x="0" y="1"/>
            <a:ext cx="9144000" cy="6572272"/>
          </a:xfrm>
          <a:prstGeom prst="rect">
            <a:avLst/>
          </a:prstGeom>
          <a:noFill/>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Аспект">
  <a:themeElements>
    <a:clrScheme name="Другая 9">
      <a:dk1>
        <a:srgbClr val="000000"/>
      </a:dk1>
      <a:lt1>
        <a:srgbClr val="07A97F"/>
      </a:lt1>
      <a:dk2>
        <a:srgbClr val="000000"/>
      </a:dk2>
      <a:lt2>
        <a:srgbClr val="FFFFFF"/>
      </a:lt2>
      <a:accent1>
        <a:srgbClr val="FFFFFF"/>
      </a:accent1>
      <a:accent2>
        <a:srgbClr val="FFFFFF"/>
      </a:accent2>
      <a:accent3>
        <a:srgbClr val="FFFFFF"/>
      </a:accent3>
      <a:accent4>
        <a:srgbClr val="FFFFFF"/>
      </a:accent4>
      <a:accent5>
        <a:srgbClr val="FFFFFF"/>
      </a:accent5>
      <a:accent6>
        <a:srgbClr val="FF0000"/>
      </a:accent6>
      <a:hlink>
        <a:srgbClr val="FFFFFF"/>
      </a:hlink>
      <a:folHlink>
        <a:srgbClr val="FFFFFF"/>
      </a:folHlink>
    </a:clrScheme>
    <a:fontScheme name="Аспект">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Аспект">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35000"/>
                <a:satMod val="150000"/>
              </a:schemeClr>
            </a:gs>
            <a:gs pos="45000">
              <a:schemeClr val="phClr">
                <a:shade val="68000"/>
                <a:satMod val="155000"/>
              </a:schemeClr>
            </a:gs>
            <a:gs pos="100000">
              <a:schemeClr val="phClr">
                <a:tint val="70000"/>
                <a:satMod val="175000"/>
              </a:schemeClr>
            </a:gs>
          </a:gsLst>
          <a:lin ang="16200000" scaled="0"/>
        </a:gradFill>
        <a:blipFill>
          <a:blip xmlns:r="http://schemas.openxmlformats.org/officeDocument/2006/relationships" r:embed="rId1">
            <a:duotone>
              <a:schemeClr val="phClr">
                <a:shade val="800"/>
                <a:satMod val="150000"/>
              </a:schemeClr>
              <a:schemeClr val="phClr">
                <a:tint val="80000"/>
                <a:satMod val="150000"/>
              </a:schemeClr>
            </a:duotone>
          </a:blip>
          <a:tile tx="0" ty="0" sx="75000" sy="75000" flip="none" algn="tl"/>
        </a:blip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Aspect</Template>
  <TotalTime>527</TotalTime>
  <Words>2538</Words>
  <Application>Microsoft Office PowerPoint</Application>
  <PresentationFormat>Экран (4:3)</PresentationFormat>
  <Paragraphs>369</Paragraphs>
  <Slides>47</Slides>
  <Notes>11</Notes>
  <HiddenSlides>0</HiddenSlides>
  <MMClips>0</MMClips>
  <ScaleCrop>false</ScaleCrop>
  <HeadingPairs>
    <vt:vector size="6" baseType="variant">
      <vt:variant>
        <vt:lpstr>Тема</vt:lpstr>
      </vt:variant>
      <vt:variant>
        <vt:i4>1</vt:i4>
      </vt:variant>
      <vt:variant>
        <vt:lpstr>Внедренные серверы OLE</vt:lpstr>
      </vt:variant>
      <vt:variant>
        <vt:i4>3</vt:i4>
      </vt:variant>
      <vt:variant>
        <vt:lpstr>Заголовки слайдов</vt:lpstr>
      </vt:variant>
      <vt:variant>
        <vt:i4>47</vt:i4>
      </vt:variant>
    </vt:vector>
  </HeadingPairs>
  <TitlesOfParts>
    <vt:vector size="51" baseType="lpstr">
      <vt:lpstr>Аспект</vt:lpstr>
      <vt:lpstr>Лист Microsoft Office Excel 97-2003</vt:lpstr>
      <vt:lpstr>Слайд</vt:lpstr>
      <vt:lpstr>Visio</vt:lpstr>
      <vt:lpstr>«БЕЗОПАСНОСТЬ ЖИЗНЕДЕЯТЕЛЬНОСТИ ЧЕЛОВЕКА (БЖЧ)</vt:lpstr>
      <vt:lpstr>«Защита населения и хозяйственных объектов в чрезвычайных ситуациях. Радиационная безопасность»</vt:lpstr>
      <vt:lpstr>Слайд 3</vt:lpstr>
      <vt:lpstr>Слайд 4</vt:lpstr>
      <vt:lpstr>Слайд 5</vt:lpstr>
      <vt:lpstr>Слайд 6</vt:lpstr>
      <vt:lpstr>Слайд 7</vt:lpstr>
      <vt:lpstr>Слайд 8</vt:lpstr>
      <vt:lpstr>Слайд 9</vt:lpstr>
      <vt:lpstr>Слайд 10</vt:lpstr>
      <vt:lpstr>Слайд 11</vt:lpstr>
      <vt:lpstr>Слайд 12</vt:lpstr>
      <vt:lpstr>Слайд 13</vt:lpstr>
      <vt:lpstr>Слайд 14</vt:lpstr>
      <vt:lpstr>Слайд 15</vt:lpstr>
      <vt:lpstr>Слайд 16</vt:lpstr>
      <vt:lpstr>Слайд 17</vt:lpstr>
      <vt:lpstr>Слайд 18</vt:lpstr>
      <vt:lpstr>Слайд 19</vt:lpstr>
      <vt:lpstr>Слайд 20</vt:lpstr>
      <vt:lpstr>Слайд 21</vt:lpstr>
      <vt:lpstr>Слайд 22</vt:lpstr>
      <vt:lpstr>Слайд 23</vt:lpstr>
      <vt:lpstr>Слайд 24</vt:lpstr>
      <vt:lpstr>Слайд 25</vt:lpstr>
      <vt:lpstr>Слайд 26</vt:lpstr>
      <vt:lpstr>Слайд 27</vt:lpstr>
      <vt:lpstr>Слайд 28</vt:lpstr>
      <vt:lpstr>Слайд 29</vt:lpstr>
      <vt:lpstr>Слайд 30</vt:lpstr>
      <vt:lpstr>Естественные источники радиации</vt:lpstr>
      <vt:lpstr>Космическое излучение</vt:lpstr>
      <vt:lpstr>Земное излучение</vt:lpstr>
      <vt:lpstr>Искусственные источники радиации</vt:lpstr>
      <vt:lpstr>Цепная реакция, деление тяжёлых ядер</vt:lpstr>
      <vt:lpstr>Цепная реакция, деление тяжёлых ядер</vt:lpstr>
      <vt:lpstr>Слайд 37</vt:lpstr>
      <vt:lpstr>Слайд 38</vt:lpstr>
      <vt:lpstr>Оценка работы ядерного реактора</vt:lpstr>
      <vt:lpstr>Слайд 40</vt:lpstr>
      <vt:lpstr>Слайд 41</vt:lpstr>
      <vt:lpstr>Слайд 42</vt:lpstr>
      <vt:lpstr>Слайд 43</vt:lpstr>
      <vt:lpstr>Слайд 44</vt:lpstr>
      <vt:lpstr>Ядерное топливо</vt:lpstr>
      <vt:lpstr>Слайд 46</vt:lpstr>
      <vt:lpstr>Слайд 47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«БЕЗОПАСНОСТЬ ЖИЗНЕДЕЯТЕЛЬНОСТИ ЧЕЛОВЕКА (БЖЧ)</dc:title>
  <dc:creator>user</dc:creator>
  <cp:lastModifiedBy>user</cp:lastModifiedBy>
  <cp:revision>59</cp:revision>
  <dcterms:created xsi:type="dcterms:W3CDTF">2014-11-13T11:15:36Z</dcterms:created>
  <dcterms:modified xsi:type="dcterms:W3CDTF">2017-11-04T05:42:24Z</dcterms:modified>
</cp:coreProperties>
</file>